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26"/>
  </p:notesMasterIdLst>
  <p:sldIdLst>
    <p:sldId id="486" r:id="rId2"/>
    <p:sldId id="463" r:id="rId3"/>
    <p:sldId id="413" r:id="rId4"/>
    <p:sldId id="462" r:id="rId5"/>
    <p:sldId id="414" r:id="rId6"/>
    <p:sldId id="466" r:id="rId7"/>
    <p:sldId id="478" r:id="rId8"/>
    <p:sldId id="483" r:id="rId9"/>
    <p:sldId id="419" r:id="rId10"/>
    <p:sldId id="487" r:id="rId11"/>
    <p:sldId id="488" r:id="rId12"/>
    <p:sldId id="489" r:id="rId13"/>
    <p:sldId id="490" r:id="rId14"/>
    <p:sldId id="491" r:id="rId15"/>
    <p:sldId id="492" r:id="rId16"/>
    <p:sldId id="493" r:id="rId17"/>
    <p:sldId id="494" r:id="rId18"/>
    <p:sldId id="495" r:id="rId19"/>
    <p:sldId id="496" r:id="rId20"/>
    <p:sldId id="480" r:id="rId21"/>
    <p:sldId id="399" r:id="rId22"/>
    <p:sldId id="409" r:id="rId23"/>
    <p:sldId id="481" r:id="rId24"/>
    <p:sldId id="482"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120" autoAdjust="0"/>
    <p:restoredTop sz="95326" autoAdjust="0"/>
  </p:normalViewPr>
  <p:slideViewPr>
    <p:cSldViewPr snapToGrid="0">
      <p:cViewPr varScale="1">
        <p:scale>
          <a:sx n="72" d="100"/>
          <a:sy n="72" d="100"/>
        </p:scale>
        <p:origin x="1026"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5/18/2021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42767375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solidFill>
                  <a:srgbClr val="073E87"/>
                </a:solidFill>
                <a:latin typeface="Calibri" panose="020F0502020204030204" pitchFamily="34" charset="0"/>
              </a:rPr>
              <a:t>The sole purpose of an R/3 system is to provide a suite of tightly integrated, large-scale business applications. R/3 comes prepackaged with the core business applications needed by most large corporations. These applications coexist in one homogenous environment. They are designed from the ground up to run using a single database and one (very large) set of tables.</a:t>
            </a:r>
          </a:p>
          <a:p>
            <a:pPr algn="l"/>
            <a:r>
              <a:rPr lang="en-US" sz="1800" b="0" i="0" u="none" strike="noStrike" baseline="0" dirty="0">
                <a:solidFill>
                  <a:srgbClr val="073E87"/>
                </a:solidFill>
                <a:latin typeface="Calibri" panose="020F0502020204030204" pitchFamily="34" charset="0"/>
              </a:rPr>
              <a:t>Presentation: </a:t>
            </a:r>
            <a:r>
              <a:rPr lang="en-US" sz="1800" b="0" i="0" u="none" strike="noStrike" baseline="0" dirty="0">
                <a:solidFill>
                  <a:srgbClr val="073E87"/>
                </a:solidFill>
                <a:latin typeface="Candara" panose="020E0502030303020204" pitchFamily="34" charset="0"/>
              </a:rPr>
              <a:t>It is usually installed on a user's workstation. When started, the presentation server displays the R/3 menus within a window. This window is commonly known as the SAPGUI, or the user interface (or simply, the interface). </a:t>
            </a:r>
            <a:endParaRPr lang="en-US" sz="1800" b="0" i="0" u="none" strike="noStrike" baseline="0" dirty="0">
              <a:solidFill>
                <a:srgbClr val="073E87"/>
              </a:solidFill>
              <a:latin typeface="Calibri" panose="020F0502020204030204" pitchFamily="34" charset="0"/>
            </a:endParaRPr>
          </a:p>
          <a:p>
            <a:pPr algn="l"/>
            <a:r>
              <a:rPr lang="en-US" sz="1800" b="0" i="0" u="none" strike="noStrike" baseline="0" dirty="0">
                <a:solidFill>
                  <a:srgbClr val="073E87"/>
                </a:solidFill>
                <a:latin typeface="Candara" panose="020E0502030303020204" pitchFamily="34" charset="0"/>
              </a:rPr>
              <a:t>Basis : </a:t>
            </a:r>
            <a:r>
              <a:rPr lang="en-US" sz="1800" b="0" i="1" u="none" strike="noStrike" baseline="0" dirty="0">
                <a:solidFill>
                  <a:srgbClr val="073E87"/>
                </a:solidFill>
                <a:latin typeface="Candara" panose="020E0502030303020204" pitchFamily="34" charset="0"/>
              </a:rPr>
              <a:t>Basis </a:t>
            </a:r>
            <a:r>
              <a:rPr lang="en-US" sz="1800" b="0" i="0" u="none" strike="noStrike" baseline="0" dirty="0">
                <a:solidFill>
                  <a:srgbClr val="073E87"/>
                </a:solidFill>
                <a:latin typeface="Candara" panose="020E0502030303020204" pitchFamily="34" charset="0"/>
              </a:rPr>
              <a:t>is like an operating system for R/3. It sits between the ABAP/4 code and the computer's operating system. SAP likes to call it </a:t>
            </a:r>
            <a:r>
              <a:rPr lang="en-US" sz="1800" b="0" i="1" u="none" strike="noStrike" baseline="0" dirty="0">
                <a:solidFill>
                  <a:srgbClr val="073E87"/>
                </a:solidFill>
                <a:latin typeface="Candara" panose="020E0502030303020204" pitchFamily="34" charset="0"/>
              </a:rPr>
              <a:t>middleware </a:t>
            </a:r>
            <a:r>
              <a:rPr lang="en-US" sz="1800" b="0" i="0" u="none" strike="noStrike" baseline="0" dirty="0">
                <a:solidFill>
                  <a:srgbClr val="073E87"/>
                </a:solidFill>
                <a:latin typeface="Candara" panose="020E0502030303020204" pitchFamily="34" charset="0"/>
              </a:rPr>
              <a:t>because it sits in the middle, between ABAP/4 and the operating system. ABAP/4 cannot run directly on an operating system. It requires a set of programs (collectively called Basis) to load, interpret, and buffer its input and output. Basis provides the runtime environment for ABAP/4 programs.</a:t>
            </a:r>
          </a:p>
          <a:p>
            <a:pPr algn="l"/>
            <a:r>
              <a:rPr lang="en-US" sz="1800" b="0" i="0" u="none" strike="noStrike" baseline="0" dirty="0">
                <a:solidFill>
                  <a:srgbClr val="073E87"/>
                </a:solidFill>
                <a:latin typeface="Candara" panose="020E0502030303020204" pitchFamily="34" charset="0"/>
              </a:rPr>
              <a:t>Database: The database server is a set of executables that accept database requests from the application server. These requests are passed on to the RDBMS (Relation Database Management System). The RDBMS sends the data back to the database server, which then passes the information back to the application server. The application server in turn passes that information to your ABAP/4 program. </a:t>
            </a:r>
            <a:endParaRPr lang="en-US" dirty="0"/>
          </a:p>
        </p:txBody>
      </p:sp>
      <p:sp>
        <p:nvSpPr>
          <p:cNvPr id="4" name="Slide Number Placeholder 3"/>
          <p:cNvSpPr>
            <a:spLocks noGrp="1"/>
          </p:cNvSpPr>
          <p:nvPr>
            <p:ph type="sldNum" sz="quarter" idx="5"/>
          </p:nvPr>
        </p:nvSpPr>
        <p:spPr/>
        <p:txBody>
          <a:bodyPr/>
          <a:lstStyle/>
          <a:p>
            <a:fld id="{7701775E-EDE2-4DE5-A02D-A8BD8C6F6AC0}" type="slidenum">
              <a:rPr lang="en-US" smtClean="0"/>
              <a:t>12</a:t>
            </a:fld>
            <a:endParaRPr lang="en-US"/>
          </a:p>
        </p:txBody>
      </p:sp>
    </p:spTree>
    <p:extLst>
      <p:ext uri="{BB962C8B-B14F-4D97-AF65-F5344CB8AC3E}">
        <p14:creationId xmlns:p14="http://schemas.microsoft.com/office/powerpoint/2010/main" val="30674815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solidFill>
                  <a:srgbClr val="073E87"/>
                </a:solidFill>
                <a:latin typeface="Calibri" panose="020F0502020204030204" pitchFamily="34" charset="0"/>
              </a:rPr>
              <a:t>The sole purpose of an R/3 system is to provide a suite of tightly integrated, large-scale business applications. R/3 comes prepackaged with the core business applications needed by most large corporations. These applications coexist in one homogenous environment. They are designed from the ground up to run using a single database and one (very large) set of tables.</a:t>
            </a:r>
          </a:p>
          <a:p>
            <a:pPr algn="l"/>
            <a:r>
              <a:rPr lang="en-US" sz="1800" b="0" i="0" u="none" strike="noStrike" baseline="0" dirty="0">
                <a:solidFill>
                  <a:srgbClr val="073E87"/>
                </a:solidFill>
                <a:latin typeface="Calibri" panose="020F0502020204030204" pitchFamily="34" charset="0"/>
              </a:rPr>
              <a:t>Presentation: </a:t>
            </a:r>
            <a:r>
              <a:rPr lang="en-US" sz="1800" b="0" i="0" u="none" strike="noStrike" baseline="0" dirty="0">
                <a:solidFill>
                  <a:srgbClr val="073E87"/>
                </a:solidFill>
                <a:latin typeface="Candara" panose="020E0502030303020204" pitchFamily="34" charset="0"/>
              </a:rPr>
              <a:t>It is usually installed on a user's workstation. When started, the presentation server displays the R/3 menus within a window. This window is commonly known as the SAPGUI, or the user interface (or simply, the interface). </a:t>
            </a:r>
            <a:endParaRPr lang="en-US" sz="1800" b="0" i="0" u="none" strike="noStrike" baseline="0" dirty="0">
              <a:solidFill>
                <a:srgbClr val="073E87"/>
              </a:solidFill>
              <a:latin typeface="Calibri" panose="020F0502020204030204" pitchFamily="34" charset="0"/>
            </a:endParaRPr>
          </a:p>
          <a:p>
            <a:pPr algn="l"/>
            <a:r>
              <a:rPr lang="en-US" sz="1800" b="0" i="0" u="none" strike="noStrike" baseline="0" dirty="0">
                <a:solidFill>
                  <a:srgbClr val="073E87"/>
                </a:solidFill>
                <a:latin typeface="Candara" panose="020E0502030303020204" pitchFamily="34" charset="0"/>
              </a:rPr>
              <a:t>Basis : </a:t>
            </a:r>
            <a:r>
              <a:rPr lang="en-US" sz="1800" b="0" i="1" u="none" strike="noStrike" baseline="0" dirty="0">
                <a:solidFill>
                  <a:srgbClr val="073E87"/>
                </a:solidFill>
                <a:latin typeface="Candara" panose="020E0502030303020204" pitchFamily="34" charset="0"/>
              </a:rPr>
              <a:t>Basis </a:t>
            </a:r>
            <a:r>
              <a:rPr lang="en-US" sz="1800" b="0" i="0" u="none" strike="noStrike" baseline="0" dirty="0">
                <a:solidFill>
                  <a:srgbClr val="073E87"/>
                </a:solidFill>
                <a:latin typeface="Candara" panose="020E0502030303020204" pitchFamily="34" charset="0"/>
              </a:rPr>
              <a:t>is like an operating system for R/3. It sits between the ABAP/4 code and the computer's operating system. SAP likes to call it </a:t>
            </a:r>
            <a:r>
              <a:rPr lang="en-US" sz="1800" b="0" i="1" u="none" strike="noStrike" baseline="0" dirty="0">
                <a:solidFill>
                  <a:srgbClr val="073E87"/>
                </a:solidFill>
                <a:latin typeface="Candara" panose="020E0502030303020204" pitchFamily="34" charset="0"/>
              </a:rPr>
              <a:t>middleware </a:t>
            </a:r>
            <a:r>
              <a:rPr lang="en-US" sz="1800" b="0" i="0" u="none" strike="noStrike" baseline="0" dirty="0">
                <a:solidFill>
                  <a:srgbClr val="073E87"/>
                </a:solidFill>
                <a:latin typeface="Candara" panose="020E0502030303020204" pitchFamily="34" charset="0"/>
              </a:rPr>
              <a:t>because it sits in the middle, between ABAP/4 and the operating system. ABAP/4 cannot run directly on an operating system. It requires a set of programs (collectively called Basis) to load, interpret, and buffer its input and output. Basis provides the runtime environment for ABAP/4 programs.</a:t>
            </a:r>
          </a:p>
          <a:p>
            <a:pPr algn="l"/>
            <a:r>
              <a:rPr lang="en-US" sz="1800" b="0" i="0" u="none" strike="noStrike" baseline="0" dirty="0">
                <a:solidFill>
                  <a:srgbClr val="073E87"/>
                </a:solidFill>
                <a:latin typeface="Candara" panose="020E0502030303020204" pitchFamily="34" charset="0"/>
              </a:rPr>
              <a:t>Database: The database server is a set of executables that accept database requests from the application server. These requests are passed on to the RDBMS (Relation Database Management System). The RDBMS sends the data back to the database server, which then passes the information back to the application server. The application server in turn passes that information to your ABAP/4 program. </a:t>
            </a:r>
            <a:endParaRPr lang="en-US" dirty="0"/>
          </a:p>
        </p:txBody>
      </p:sp>
      <p:sp>
        <p:nvSpPr>
          <p:cNvPr id="4" name="Slide Number Placeholder 3"/>
          <p:cNvSpPr>
            <a:spLocks noGrp="1"/>
          </p:cNvSpPr>
          <p:nvPr>
            <p:ph type="sldNum" sz="quarter" idx="5"/>
          </p:nvPr>
        </p:nvSpPr>
        <p:spPr/>
        <p:txBody>
          <a:bodyPr/>
          <a:lstStyle/>
          <a:p>
            <a:fld id="{7701775E-EDE2-4DE5-A02D-A8BD8C6F6AC0}" type="slidenum">
              <a:rPr lang="en-US" smtClean="0"/>
              <a:t>13</a:t>
            </a:fld>
            <a:endParaRPr lang="en-US"/>
          </a:p>
        </p:txBody>
      </p:sp>
    </p:spTree>
    <p:extLst>
      <p:ext uri="{BB962C8B-B14F-4D97-AF65-F5344CB8AC3E}">
        <p14:creationId xmlns:p14="http://schemas.microsoft.com/office/powerpoint/2010/main" val="20453090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solidFill>
                  <a:srgbClr val="073E87"/>
                </a:solidFill>
                <a:latin typeface="Calibri" panose="020F0502020204030204" pitchFamily="34" charset="0"/>
              </a:rPr>
              <a:t>The sole purpose of an R/3 system is to provide a suite of tightly integrated, large-scale business applications. R/3 comes prepackaged with the core business applications needed by most large corporations. These applications coexist in one homogenous environment. They are designed from the ground up to run using a single database and one (very large) set of tables.</a:t>
            </a:r>
          </a:p>
          <a:p>
            <a:pPr algn="l"/>
            <a:r>
              <a:rPr lang="en-US" sz="1800" b="0" i="0" u="none" strike="noStrike" baseline="0" dirty="0">
                <a:solidFill>
                  <a:srgbClr val="073E87"/>
                </a:solidFill>
                <a:latin typeface="Calibri" panose="020F0502020204030204" pitchFamily="34" charset="0"/>
              </a:rPr>
              <a:t>Presentation: </a:t>
            </a:r>
            <a:r>
              <a:rPr lang="en-US" sz="1800" b="0" i="0" u="none" strike="noStrike" baseline="0" dirty="0">
                <a:solidFill>
                  <a:srgbClr val="073E87"/>
                </a:solidFill>
                <a:latin typeface="Candara" panose="020E0502030303020204" pitchFamily="34" charset="0"/>
              </a:rPr>
              <a:t>It is usually installed on a user's workstation. When started, the presentation server displays the R/3 menus within a window. This window is commonly known as the SAPGUI, or the user interface (or simply, the interface). </a:t>
            </a:r>
            <a:endParaRPr lang="en-US" sz="1800" b="0" i="0" u="none" strike="noStrike" baseline="0" dirty="0">
              <a:solidFill>
                <a:srgbClr val="073E87"/>
              </a:solidFill>
              <a:latin typeface="Calibri" panose="020F0502020204030204" pitchFamily="34" charset="0"/>
            </a:endParaRPr>
          </a:p>
          <a:p>
            <a:pPr algn="l"/>
            <a:r>
              <a:rPr lang="en-US" sz="1800" b="0" i="0" u="none" strike="noStrike" baseline="0" dirty="0">
                <a:solidFill>
                  <a:srgbClr val="073E87"/>
                </a:solidFill>
                <a:latin typeface="Candara" panose="020E0502030303020204" pitchFamily="34" charset="0"/>
              </a:rPr>
              <a:t>Basis : </a:t>
            </a:r>
            <a:r>
              <a:rPr lang="en-US" sz="1800" b="0" i="1" u="none" strike="noStrike" baseline="0" dirty="0">
                <a:solidFill>
                  <a:srgbClr val="073E87"/>
                </a:solidFill>
                <a:latin typeface="Candara" panose="020E0502030303020204" pitchFamily="34" charset="0"/>
              </a:rPr>
              <a:t>Basis </a:t>
            </a:r>
            <a:r>
              <a:rPr lang="en-US" sz="1800" b="0" i="0" u="none" strike="noStrike" baseline="0" dirty="0">
                <a:solidFill>
                  <a:srgbClr val="073E87"/>
                </a:solidFill>
                <a:latin typeface="Candara" panose="020E0502030303020204" pitchFamily="34" charset="0"/>
              </a:rPr>
              <a:t>is like an operating system for R/3. It sits between the ABAP/4 code and the computer's operating system. SAP likes to call it </a:t>
            </a:r>
            <a:r>
              <a:rPr lang="en-US" sz="1800" b="0" i="1" u="none" strike="noStrike" baseline="0" dirty="0">
                <a:solidFill>
                  <a:srgbClr val="073E87"/>
                </a:solidFill>
                <a:latin typeface="Candara" panose="020E0502030303020204" pitchFamily="34" charset="0"/>
              </a:rPr>
              <a:t>middleware </a:t>
            </a:r>
            <a:r>
              <a:rPr lang="en-US" sz="1800" b="0" i="0" u="none" strike="noStrike" baseline="0" dirty="0">
                <a:solidFill>
                  <a:srgbClr val="073E87"/>
                </a:solidFill>
                <a:latin typeface="Candara" panose="020E0502030303020204" pitchFamily="34" charset="0"/>
              </a:rPr>
              <a:t>because it sits in the middle, between ABAP/4 and the operating system. ABAP/4 cannot run directly on an operating system. It requires a set of programs (collectively called Basis) to load, interpret, and buffer its input and output. Basis provides the runtime environment for ABAP/4 programs.</a:t>
            </a:r>
          </a:p>
          <a:p>
            <a:pPr algn="l"/>
            <a:r>
              <a:rPr lang="en-US" sz="1800" b="0" i="0" u="none" strike="noStrike" baseline="0" dirty="0">
                <a:solidFill>
                  <a:srgbClr val="073E87"/>
                </a:solidFill>
                <a:latin typeface="Candara" panose="020E0502030303020204" pitchFamily="34" charset="0"/>
              </a:rPr>
              <a:t>Database: The database server is a set of executables that accept database requests from the application server. These requests are passed on to the RDBMS (Relation Database Management System). The RDBMS sends the data back to the database server, which then passes the information back to the application server. The application server in turn passes that information to your ABAP/4 program. </a:t>
            </a:r>
            <a:endParaRPr lang="en-US" dirty="0"/>
          </a:p>
        </p:txBody>
      </p:sp>
      <p:sp>
        <p:nvSpPr>
          <p:cNvPr id="4" name="Slide Number Placeholder 3"/>
          <p:cNvSpPr>
            <a:spLocks noGrp="1"/>
          </p:cNvSpPr>
          <p:nvPr>
            <p:ph type="sldNum" sz="quarter" idx="5"/>
          </p:nvPr>
        </p:nvSpPr>
        <p:spPr/>
        <p:txBody>
          <a:bodyPr/>
          <a:lstStyle/>
          <a:p>
            <a:fld id="{7701775E-EDE2-4DE5-A02D-A8BD8C6F6AC0}" type="slidenum">
              <a:rPr lang="en-US" smtClean="0"/>
              <a:t>14</a:t>
            </a:fld>
            <a:endParaRPr lang="en-US"/>
          </a:p>
        </p:txBody>
      </p:sp>
    </p:spTree>
    <p:extLst>
      <p:ext uri="{BB962C8B-B14F-4D97-AF65-F5344CB8AC3E}">
        <p14:creationId xmlns:p14="http://schemas.microsoft.com/office/powerpoint/2010/main" val="21860955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20</a:t>
            </a:fld>
            <a:endParaRPr lang="en-US"/>
          </a:p>
        </p:txBody>
      </p:sp>
    </p:spTree>
    <p:extLst>
      <p:ext uri="{BB962C8B-B14F-4D97-AF65-F5344CB8AC3E}">
        <p14:creationId xmlns:p14="http://schemas.microsoft.com/office/powerpoint/2010/main" val="32271749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8748866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5/18/2021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5/18/2021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5/18/2021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xmlns=""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6163517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5/18/2021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5/18/2021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5/18/2021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5/18/2021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5/18/2021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5/18/2021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5/18/2021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5/18/2021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5/18/2021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hyperlink" Target="https://www.youtube.com/watch?v=rTsAg_OGh-A" TargetMode="External"/><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hyperlink" Target="https://api.sap.com/themes/CDSViews" TargetMode="External"/><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hyperlink" Target="https://github.com/soyuztechnologies/Corporate_Full_Stack_Training/blob/master/Day%2013/Basics%20of%20CDS%20View%20&amp;%20Entities.txt"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8.jp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8" Type="http://schemas.openxmlformats.org/officeDocument/2006/relationships/image" Target="../media/image26.jpeg"/><Relationship Id="rId3" Type="http://schemas.openxmlformats.org/officeDocument/2006/relationships/image" Target="../media/image21.jpeg"/><Relationship Id="rId7" Type="http://schemas.openxmlformats.org/officeDocument/2006/relationships/image" Target="../media/image25.tiff"/><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image" Target="../media/image24.tiff"/><Relationship Id="rId5" Type="http://schemas.openxmlformats.org/officeDocument/2006/relationships/image" Target="../media/image23.tiff"/><Relationship Id="rId10" Type="http://schemas.openxmlformats.org/officeDocument/2006/relationships/image" Target="../media/image2.png"/><Relationship Id="rId4" Type="http://schemas.openxmlformats.org/officeDocument/2006/relationships/image" Target="../media/image22.tiff"/><Relationship Id="rId9" Type="http://schemas.openxmlformats.org/officeDocument/2006/relationships/hyperlink" Target="https://anubhavtrainings.com/" TargetMode="External"/></Relationships>
</file>

<file path=ppt/slides/_rels/slide24.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27.jpg"/><Relationship Id="rId7" Type="http://schemas.openxmlformats.org/officeDocument/2006/relationships/image" Target="../media/image29.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28.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30.png"/></Relationships>
</file>

<file path=ppt/slides/_rels/slide3.xml.rels><?xml version="1.0" encoding="UTF-8" standalone="yes"?>
<Relationships xmlns="http://schemas.openxmlformats.org/package/2006/relationships"><Relationship Id="rId3" Type="http://schemas.openxmlformats.org/officeDocument/2006/relationships/hyperlink" Target="https://www.youtube.com/watch?v=fpXoTqHLeSo&amp;list=PLcxqFaocb9WLtnq-rpXbRy5hnKECxr95G&amp;index=66" TargetMode="External"/><Relationship Id="rId7" Type="http://schemas.openxmlformats.org/officeDocument/2006/relationships/image" Target="../media/image5.jpe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4.gif"/><Relationship Id="rId5" Type="http://schemas.openxmlformats.org/officeDocument/2006/relationships/hyperlink" Target="https://www.youtube.com/watch?v=hbtnWi032Z8" TargetMode="External"/><Relationship Id="rId4" Type="http://schemas.openxmlformats.org/officeDocument/2006/relationships/hyperlink" Target="https://www.youtube.com/watch?v=1JkX-XuSeVE&amp;list=PLcxqFaocb9WLtnq-rpXbRy5hnKECxr95G&amp;index=73"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eg"/><Relationship Id="rId1" Type="http://schemas.openxmlformats.org/officeDocument/2006/relationships/slideLayout" Target="../slideLayouts/slideLayout7.xml"/><Relationship Id="rId4" Type="http://schemas.openxmlformats.org/officeDocument/2006/relationships/hyperlink" Target="https://github.com/soyuztechnologies/Corporate_Full_Stack_Training/blob/master/Day%2013/AMDP%20Code.txt"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13252"/>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a:extLst>
              <a:ext uri="{FF2B5EF4-FFF2-40B4-BE49-F238E27FC236}">
                <a16:creationId xmlns="" xmlns:a16="http://schemas.microsoft.com/office/drawing/2014/main"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8" name="TextBox 7"/>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a:t>
            </a:r>
            <a:r>
              <a:rPr lang="en-US" sz="4800" spc="-150" dirty="0" smtClean="0">
                <a:solidFill>
                  <a:schemeClr val="bg1"/>
                </a:solidFill>
                <a:latin typeface="Cooper Black" panose="0208090404030B020404" pitchFamily="18" charset="0"/>
              </a:rPr>
              <a:t>13</a:t>
            </a:r>
            <a:endParaRPr lang="en-US" sz="4800" spc="-150" dirty="0">
              <a:solidFill>
                <a:schemeClr val="bg1"/>
              </a:solidFill>
              <a:latin typeface="Cooper Black" panose="0208090404030B020404" pitchFamily="18" charset="0"/>
            </a:endParaRPr>
          </a:p>
        </p:txBody>
      </p:sp>
      <p:sp>
        <p:nvSpPr>
          <p:cNvPr id="9" name="TextBox 8"/>
          <p:cNvSpPr txBox="1"/>
          <p:nvPr/>
        </p:nvSpPr>
        <p:spPr>
          <a:xfrm>
            <a:off x="122712" y="154049"/>
            <a:ext cx="10205643" cy="1754326"/>
          </a:xfrm>
          <a:prstGeom prst="rect">
            <a:avLst/>
          </a:prstGeom>
          <a:noFill/>
        </p:spPr>
        <p:txBody>
          <a:bodyPr wrap="square" rtlCol="0">
            <a:spAutoFit/>
          </a:bodyPr>
          <a:lstStyle/>
          <a:p>
            <a:r>
              <a:rPr lang="en-US" sz="5400" b="1" cap="all" spc="-150" dirty="0">
                <a:solidFill>
                  <a:schemeClr val="accent3"/>
                </a:solidFill>
              </a:rPr>
              <a:t>SAP Full-Stack Developer training</a:t>
            </a:r>
          </a:p>
        </p:txBody>
      </p:sp>
      <p:sp>
        <p:nvSpPr>
          <p:cNvPr id="10" name="TextBox 9">
            <a:extLst>
              <a:ext uri="{FF2B5EF4-FFF2-40B4-BE49-F238E27FC236}">
                <a16:creationId xmlns="" xmlns:a16="http://schemas.microsoft.com/office/drawing/2014/main" id="{61CC61B0-6C20-45F7-B8D2-11BE2FB1EA7C}"/>
              </a:ext>
            </a:extLst>
          </p:cNvPr>
          <p:cNvSpPr txBox="1"/>
          <p:nvPr/>
        </p:nvSpPr>
        <p:spPr>
          <a:xfrm>
            <a:off x="122712" y="1820756"/>
            <a:ext cx="10205643" cy="646331"/>
          </a:xfrm>
          <a:prstGeom prst="rect">
            <a:avLst/>
          </a:prstGeom>
          <a:noFill/>
        </p:spPr>
        <p:txBody>
          <a:bodyPr wrap="square" rtlCol="0">
            <a:spAutoFit/>
          </a:bodyPr>
          <a:lstStyle/>
          <a:p>
            <a:r>
              <a:rPr lang="en-US" sz="3600" b="1" spc="-150" dirty="0">
                <a:solidFill>
                  <a:schemeClr val="accent3"/>
                </a:solidFill>
              </a:rPr>
              <a:t>ABAP on HANA, UI5 &amp; Fiori, Analytics with OData  </a:t>
            </a:r>
            <a:endParaRPr lang="en-US" sz="3600" b="1" cap="all" spc="-150" dirty="0">
              <a:solidFill>
                <a:schemeClr val="accent3"/>
              </a:solidFill>
            </a:endParaRPr>
          </a:p>
        </p:txBody>
      </p:sp>
      <p:sp>
        <p:nvSpPr>
          <p:cNvPr id="11" name="TextBox 10"/>
          <p:cNvSpPr txBox="1"/>
          <p:nvPr/>
        </p:nvSpPr>
        <p:spPr>
          <a:xfrm>
            <a:off x="122712" y="2955036"/>
            <a:ext cx="6629399" cy="646331"/>
          </a:xfrm>
          <a:prstGeom prst="rect">
            <a:avLst/>
          </a:prstGeom>
          <a:noFill/>
        </p:spPr>
        <p:txBody>
          <a:bodyPr wrap="square" rtlCol="0">
            <a:spAutoFit/>
          </a:bodyPr>
          <a:lstStyle/>
          <a:p>
            <a:r>
              <a:rPr lang="en-US" sz="3600" spc="-150" dirty="0">
                <a:solidFill>
                  <a:schemeClr val="bg1"/>
                </a:solidFill>
              </a:rPr>
              <a:t>Anubhav Oberoy</a:t>
            </a:r>
          </a:p>
        </p:txBody>
      </p:sp>
    </p:spTree>
    <p:extLst>
      <p:ext uri="{BB962C8B-B14F-4D97-AF65-F5344CB8AC3E}">
        <p14:creationId xmlns:p14="http://schemas.microsoft.com/office/powerpoint/2010/main" val="1802615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Introduction to Core Data &amp; Services </a:t>
            </a:r>
            <a:endParaRPr lang="en-US" sz="3600" b="1" dirty="0">
              <a:latin typeface="Cooper Black" panose="0208090404030B020404" pitchFamily="18" charset="0"/>
            </a:endParaRP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6" name="Rectangle 5"/>
          <p:cNvSpPr/>
          <p:nvPr/>
        </p:nvSpPr>
        <p:spPr>
          <a:xfrm>
            <a:off x="411890" y="4778201"/>
            <a:ext cx="11444058" cy="923330"/>
          </a:xfrm>
          <a:prstGeom prst="rect">
            <a:avLst/>
          </a:prstGeom>
        </p:spPr>
        <p:txBody>
          <a:bodyPr wrap="square">
            <a:spAutoFit/>
          </a:bodyPr>
          <a:lstStyle/>
          <a:p>
            <a:r>
              <a:rPr lang="en-US" b="1" dirty="0">
                <a:solidFill>
                  <a:srgbClr val="202124"/>
                </a:solidFill>
                <a:latin typeface="arial" panose="020B0604020202020204" pitchFamily="34" charset="0"/>
              </a:rPr>
              <a:t>CDS</a:t>
            </a:r>
            <a:r>
              <a:rPr lang="en-US" dirty="0">
                <a:solidFill>
                  <a:srgbClr val="202124"/>
                </a:solidFill>
                <a:latin typeface="arial" panose="020B0604020202020204" pitchFamily="34" charset="0"/>
              </a:rPr>
              <a:t> stands for Core Data Services. This is the new programming paradigm within new SAP environment specifically </a:t>
            </a:r>
            <a:r>
              <a:rPr lang="en-US" b="1" dirty="0">
                <a:solidFill>
                  <a:srgbClr val="202124"/>
                </a:solidFill>
                <a:latin typeface="arial" panose="020B0604020202020204" pitchFamily="34" charset="0"/>
              </a:rPr>
              <a:t>S</a:t>
            </a:r>
            <a:r>
              <a:rPr lang="en-US" dirty="0">
                <a:solidFill>
                  <a:srgbClr val="202124"/>
                </a:solidFill>
                <a:latin typeface="arial" panose="020B0604020202020204" pitchFamily="34" charset="0"/>
              </a:rPr>
              <a:t>/</a:t>
            </a:r>
            <a:r>
              <a:rPr lang="en-US" b="1" dirty="0">
                <a:solidFill>
                  <a:srgbClr val="202124"/>
                </a:solidFill>
                <a:latin typeface="arial" panose="020B0604020202020204" pitchFamily="34" charset="0"/>
              </a:rPr>
              <a:t>4HANA</a:t>
            </a:r>
            <a:r>
              <a:rPr lang="en-US" dirty="0">
                <a:solidFill>
                  <a:srgbClr val="202124"/>
                </a:solidFill>
                <a:latin typeface="arial" panose="020B0604020202020204" pitchFamily="34" charset="0"/>
              </a:rPr>
              <a:t> systems</a:t>
            </a:r>
            <a:r>
              <a:rPr lang="en-US" dirty="0" smtClean="0">
                <a:solidFill>
                  <a:srgbClr val="202124"/>
                </a:solidFill>
                <a:latin typeface="arial" panose="020B0604020202020204" pitchFamily="34" charset="0"/>
              </a:rPr>
              <a:t>. </a:t>
            </a:r>
            <a:r>
              <a:rPr lang="en-US" dirty="0">
                <a:solidFill>
                  <a:srgbClr val="202124"/>
                </a:solidFill>
                <a:latin typeface="arial" panose="020B0604020202020204" pitchFamily="34" charset="0"/>
              </a:rPr>
              <a:t>So </a:t>
            </a:r>
            <a:r>
              <a:rPr lang="en-US" b="1" dirty="0">
                <a:solidFill>
                  <a:srgbClr val="202124"/>
                </a:solidFill>
                <a:latin typeface="arial" panose="020B0604020202020204" pitchFamily="34" charset="0"/>
              </a:rPr>
              <a:t>CDS views</a:t>
            </a:r>
            <a:r>
              <a:rPr lang="en-US" dirty="0">
                <a:solidFill>
                  <a:srgbClr val="202124"/>
                </a:solidFill>
                <a:latin typeface="arial" panose="020B0604020202020204" pitchFamily="34" charset="0"/>
              </a:rPr>
              <a:t> are the new programming design concepts which can achieve Code-to-Data paradigm which actually means Code push down into the database for processing.</a:t>
            </a:r>
            <a:endParaRPr lang="en-US" dirty="0"/>
          </a:p>
        </p:txBody>
      </p:sp>
      <p:pic>
        <p:nvPicPr>
          <p:cNvPr id="1026" name="Picture 2" descr="Premium Vector | Business seminar"/>
          <p:cNvPicPr>
            <a:picLocks noChangeAspect="1" noChangeArrowheads="1"/>
          </p:cNvPicPr>
          <p:nvPr/>
        </p:nvPicPr>
        <p:blipFill rotWithShape="1">
          <a:blip r:embed="rId3">
            <a:extLst>
              <a:ext uri="{28A0092B-C50C-407E-A947-70E740481C1C}">
                <a14:useLocalDpi xmlns:a14="http://schemas.microsoft.com/office/drawing/2010/main" val="0"/>
              </a:ext>
            </a:extLst>
          </a:blip>
          <a:srcRect t="4702" b="15616"/>
          <a:stretch/>
        </p:blipFill>
        <p:spPr bwMode="auto">
          <a:xfrm>
            <a:off x="2262670" y="1162930"/>
            <a:ext cx="5962650" cy="33925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880232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r>
              <a:rPr lang="en-US" sz="3600" dirty="0" smtClean="0">
                <a:latin typeface="Cooper Black" panose="0208090404030B020404" pitchFamily="18" charset="0"/>
              </a:rPr>
              <a:t>Core Data &amp; Services at Glance</a:t>
            </a:r>
            <a:endParaRPr lang="en-US" sz="3600" b="0" i="0" dirty="0">
              <a:effectLst/>
              <a:latin typeface="Cooper Black" panose="0208090404030B020404" pitchFamily="18" charset="0"/>
            </a:endParaRP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grpSp>
        <p:nvGrpSpPr>
          <p:cNvPr id="13" name="Group 12"/>
          <p:cNvGrpSpPr/>
          <p:nvPr/>
        </p:nvGrpSpPr>
        <p:grpSpPr>
          <a:xfrm>
            <a:off x="324429" y="1335903"/>
            <a:ext cx="5815522" cy="1476986"/>
            <a:chOff x="323476" y="1336592"/>
            <a:chExt cx="5816868" cy="1477328"/>
          </a:xfrm>
        </p:grpSpPr>
        <p:sp>
          <p:nvSpPr>
            <p:cNvPr id="14" name="TextBox 13"/>
            <p:cNvSpPr txBox="1"/>
            <p:nvPr/>
          </p:nvSpPr>
          <p:spPr>
            <a:xfrm>
              <a:off x="323476" y="1336592"/>
              <a:ext cx="640162" cy="1477328"/>
            </a:xfrm>
            <a:prstGeom prst="rect">
              <a:avLst/>
            </a:prstGeom>
            <a:noFill/>
          </p:spPr>
          <p:txBody>
            <a:bodyPr wrap="none" lIns="0" tIns="0" rIns="0" bIns="0" rtlCol="0">
              <a:spAutoFit/>
            </a:bodyPr>
            <a:lstStyle/>
            <a:p>
              <a:pPr fontAlgn="base">
                <a:spcBef>
                  <a:spcPts val="600"/>
                </a:spcBef>
                <a:spcAft>
                  <a:spcPct val="0"/>
                </a:spcAft>
                <a:buClr>
                  <a:srgbClr val="F0AB00"/>
                </a:buClr>
                <a:buSzPct val="80000"/>
              </a:pPr>
              <a:r>
                <a:rPr lang="en-GB" sz="9598" dirty="0">
                  <a:ln w="12700">
                    <a:solidFill>
                      <a:schemeClr val="bg1">
                        <a:lumMod val="85000"/>
                      </a:schemeClr>
                    </a:solidFill>
                    <a:prstDash val="solid"/>
                  </a:ln>
                  <a:solidFill>
                    <a:schemeClr val="tx1">
                      <a:lumMod val="50000"/>
                      <a:lumOff val="50000"/>
                    </a:schemeClr>
                  </a:solidFill>
                  <a:latin typeface="Avenir Light"/>
                </a:rPr>
                <a:t>1</a:t>
              </a:r>
            </a:p>
          </p:txBody>
        </p:sp>
        <p:sp>
          <p:nvSpPr>
            <p:cNvPr id="15" name="TextBox 14"/>
            <p:cNvSpPr txBox="1"/>
            <p:nvPr/>
          </p:nvSpPr>
          <p:spPr>
            <a:xfrm>
              <a:off x="1146254" y="1651935"/>
              <a:ext cx="4994090" cy="907131"/>
            </a:xfrm>
            <a:prstGeom prst="rect">
              <a:avLst/>
            </a:prstGeom>
            <a:noFill/>
          </p:spPr>
          <p:txBody>
            <a:bodyPr wrap="square" lIns="0" tIns="0" rIns="107975" bIns="0" rtlCol="0">
              <a:noAutofit/>
            </a:bodyPr>
            <a:lstStyle/>
            <a:p>
              <a:pPr fontAlgn="base">
                <a:spcBef>
                  <a:spcPts val="600"/>
                </a:spcBef>
                <a:spcAft>
                  <a:spcPct val="0"/>
                </a:spcAft>
                <a:buClr>
                  <a:srgbClr val="F0AB00"/>
                </a:buClr>
                <a:buSzPct val="80000"/>
              </a:pPr>
              <a:r>
                <a:rPr lang="en-US" sz="1800" b="1" kern="0" dirty="0">
                  <a:ea typeface="Arial Unicode MS" pitchFamily="34" charset="-128"/>
                  <a:cs typeface="Arial Unicode MS" pitchFamily="34" charset="-128"/>
                </a:rPr>
                <a:t>Semantically Rich Data-Models </a:t>
              </a:r>
            </a:p>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Domain specific languages </a:t>
              </a:r>
              <a:r>
                <a:rPr lang="en-US" sz="1600" kern="0" dirty="0">
                  <a:ea typeface="Arial Unicode MS" pitchFamily="34" charset="-128"/>
                  <a:cs typeface="Arial Unicode MS" pitchFamily="34" charset="-128"/>
                </a:rPr>
                <a:t>(DDL, QL, DCL)</a:t>
              </a:r>
            </a:p>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Declarative, close to conceptual thinking</a:t>
              </a:r>
              <a:r>
                <a:rPr lang="en-US" sz="1600" kern="0" dirty="0">
                  <a:ea typeface="Arial Unicode MS" pitchFamily="34" charset="-128"/>
                  <a:cs typeface="Arial Unicode MS" pitchFamily="34" charset="-128"/>
                </a:rPr>
                <a:t> </a:t>
              </a:r>
            </a:p>
          </p:txBody>
        </p:sp>
      </p:grpSp>
      <p:grpSp>
        <p:nvGrpSpPr>
          <p:cNvPr id="16" name="Group 15"/>
          <p:cNvGrpSpPr/>
          <p:nvPr/>
        </p:nvGrpSpPr>
        <p:grpSpPr>
          <a:xfrm>
            <a:off x="324429" y="3083110"/>
            <a:ext cx="5633750" cy="1476986"/>
            <a:chOff x="323476" y="1336592"/>
            <a:chExt cx="5635054" cy="1477328"/>
          </a:xfrm>
        </p:grpSpPr>
        <p:sp>
          <p:nvSpPr>
            <p:cNvPr id="17" name="TextBox 16"/>
            <p:cNvSpPr txBox="1"/>
            <p:nvPr/>
          </p:nvSpPr>
          <p:spPr>
            <a:xfrm>
              <a:off x="323476" y="1336592"/>
              <a:ext cx="640162" cy="1477328"/>
            </a:xfrm>
            <a:prstGeom prst="rect">
              <a:avLst/>
            </a:prstGeom>
            <a:noFill/>
          </p:spPr>
          <p:txBody>
            <a:bodyPr wrap="none" lIns="0" tIns="0" rIns="0" bIns="0" rtlCol="0">
              <a:spAutoFit/>
            </a:bodyPr>
            <a:lstStyle/>
            <a:p>
              <a:pPr fontAlgn="base">
                <a:spcBef>
                  <a:spcPts val="600"/>
                </a:spcBef>
                <a:spcAft>
                  <a:spcPct val="0"/>
                </a:spcAft>
                <a:buClr>
                  <a:srgbClr val="F0AB00"/>
                </a:buClr>
                <a:buSzPct val="80000"/>
              </a:pPr>
              <a:r>
                <a:rPr lang="en-GB" sz="9598" dirty="0">
                  <a:ln w="12700">
                    <a:solidFill>
                      <a:schemeClr val="bg1">
                        <a:lumMod val="85000"/>
                      </a:schemeClr>
                    </a:solidFill>
                    <a:prstDash val="solid"/>
                  </a:ln>
                  <a:solidFill>
                    <a:schemeClr val="tx1">
                      <a:lumMod val="50000"/>
                      <a:lumOff val="50000"/>
                    </a:schemeClr>
                  </a:solidFill>
                  <a:latin typeface="Avenir Light"/>
                </a:rPr>
                <a:t>2</a:t>
              </a:r>
            </a:p>
          </p:txBody>
        </p:sp>
        <p:sp>
          <p:nvSpPr>
            <p:cNvPr id="18" name="TextBox 17"/>
            <p:cNvSpPr txBox="1"/>
            <p:nvPr/>
          </p:nvSpPr>
          <p:spPr>
            <a:xfrm>
              <a:off x="1146254" y="1613739"/>
              <a:ext cx="4812276" cy="907131"/>
            </a:xfrm>
            <a:prstGeom prst="rect">
              <a:avLst/>
            </a:prstGeom>
            <a:noFill/>
          </p:spPr>
          <p:txBody>
            <a:bodyPr wrap="square" lIns="0" tIns="0" rIns="107975" bIns="0" rtlCol="0">
              <a:noAutofit/>
            </a:bodyPr>
            <a:lstStyle/>
            <a:p>
              <a:pPr fontAlgn="base">
                <a:spcBef>
                  <a:spcPts val="600"/>
                </a:spcBef>
                <a:spcAft>
                  <a:spcPct val="0"/>
                </a:spcAft>
                <a:buClr>
                  <a:srgbClr val="F0AB00"/>
                </a:buClr>
                <a:buSzPct val="80000"/>
              </a:pPr>
              <a:r>
                <a:rPr lang="en-US" sz="1800" b="1" kern="0" dirty="0">
                  <a:ea typeface="Arial Unicode MS" pitchFamily="34" charset="-128"/>
                  <a:cs typeface="Arial Unicode MS" pitchFamily="34" charset="-128"/>
                </a:rPr>
                <a:t>CDS is completely based on SQL</a:t>
              </a:r>
            </a:p>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Any ‘Standard SQL’ features directly available like joins, unions, build-in functions, …</a:t>
              </a:r>
            </a:p>
          </p:txBody>
        </p:sp>
      </p:grpSp>
      <p:grpSp>
        <p:nvGrpSpPr>
          <p:cNvPr id="19" name="Group 18"/>
          <p:cNvGrpSpPr/>
          <p:nvPr/>
        </p:nvGrpSpPr>
        <p:grpSpPr>
          <a:xfrm>
            <a:off x="324429" y="4829558"/>
            <a:ext cx="5633750" cy="1476986"/>
            <a:chOff x="323476" y="1336592"/>
            <a:chExt cx="5635054" cy="1477328"/>
          </a:xfrm>
        </p:grpSpPr>
        <p:sp>
          <p:nvSpPr>
            <p:cNvPr id="20" name="TextBox 19"/>
            <p:cNvSpPr txBox="1"/>
            <p:nvPr/>
          </p:nvSpPr>
          <p:spPr>
            <a:xfrm>
              <a:off x="323476" y="1336592"/>
              <a:ext cx="640162" cy="1477328"/>
            </a:xfrm>
            <a:prstGeom prst="rect">
              <a:avLst/>
            </a:prstGeom>
            <a:noFill/>
          </p:spPr>
          <p:txBody>
            <a:bodyPr wrap="none" lIns="0" tIns="0" rIns="0" bIns="0" rtlCol="0">
              <a:spAutoFit/>
            </a:bodyPr>
            <a:lstStyle/>
            <a:p>
              <a:pPr fontAlgn="base">
                <a:spcBef>
                  <a:spcPts val="600"/>
                </a:spcBef>
                <a:spcAft>
                  <a:spcPct val="0"/>
                </a:spcAft>
                <a:buClr>
                  <a:srgbClr val="F0AB00"/>
                </a:buClr>
                <a:buSzPct val="80000"/>
              </a:pPr>
              <a:r>
                <a:rPr lang="en-GB" sz="9598" dirty="0">
                  <a:ln w="12700">
                    <a:solidFill>
                      <a:schemeClr val="bg1">
                        <a:lumMod val="85000"/>
                      </a:schemeClr>
                    </a:solidFill>
                    <a:prstDash val="solid"/>
                  </a:ln>
                  <a:solidFill>
                    <a:schemeClr val="tx1">
                      <a:lumMod val="50000"/>
                      <a:lumOff val="50000"/>
                    </a:schemeClr>
                  </a:solidFill>
                  <a:latin typeface="Avenir Light"/>
                </a:rPr>
                <a:t>3</a:t>
              </a:r>
            </a:p>
          </p:txBody>
        </p:sp>
        <p:sp>
          <p:nvSpPr>
            <p:cNvPr id="21" name="TextBox 20"/>
            <p:cNvSpPr txBox="1"/>
            <p:nvPr/>
          </p:nvSpPr>
          <p:spPr>
            <a:xfrm>
              <a:off x="1146254" y="1632837"/>
              <a:ext cx="4812276" cy="907131"/>
            </a:xfrm>
            <a:prstGeom prst="rect">
              <a:avLst/>
            </a:prstGeom>
            <a:noFill/>
          </p:spPr>
          <p:txBody>
            <a:bodyPr wrap="square" lIns="0" tIns="0" rIns="107975" bIns="0" rtlCol="0">
              <a:noAutofit/>
            </a:bodyPr>
            <a:lstStyle/>
            <a:p>
              <a:pPr fontAlgn="base">
                <a:spcBef>
                  <a:spcPts val="600"/>
                </a:spcBef>
                <a:spcAft>
                  <a:spcPct val="0"/>
                </a:spcAft>
                <a:buClr>
                  <a:srgbClr val="F0AB00"/>
                </a:buClr>
                <a:buSzPct val="80000"/>
              </a:pPr>
              <a:r>
                <a:rPr lang="en-US" sz="1800" b="1" kern="0" dirty="0">
                  <a:ea typeface="Arial Unicode MS" pitchFamily="34" charset="-128"/>
                  <a:cs typeface="Arial Unicode MS" pitchFamily="34" charset="-128"/>
                </a:rPr>
                <a:t>Fully Compatible with Any DB</a:t>
              </a:r>
            </a:p>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Generated and managed SQL Views</a:t>
              </a:r>
            </a:p>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Modern Open SQL</a:t>
              </a:r>
            </a:p>
          </p:txBody>
        </p:sp>
      </p:grpSp>
      <p:grpSp>
        <p:nvGrpSpPr>
          <p:cNvPr id="22" name="Group 21"/>
          <p:cNvGrpSpPr/>
          <p:nvPr/>
        </p:nvGrpSpPr>
        <p:grpSpPr>
          <a:xfrm>
            <a:off x="6309839" y="1335903"/>
            <a:ext cx="5584585" cy="1476986"/>
            <a:chOff x="323476" y="1336592"/>
            <a:chExt cx="5635053" cy="1477328"/>
          </a:xfrm>
        </p:grpSpPr>
        <p:sp>
          <p:nvSpPr>
            <p:cNvPr id="23" name="TextBox 22"/>
            <p:cNvSpPr txBox="1"/>
            <p:nvPr/>
          </p:nvSpPr>
          <p:spPr>
            <a:xfrm>
              <a:off x="323476" y="1336592"/>
              <a:ext cx="640162" cy="1477328"/>
            </a:xfrm>
            <a:prstGeom prst="rect">
              <a:avLst/>
            </a:prstGeom>
            <a:noFill/>
          </p:spPr>
          <p:txBody>
            <a:bodyPr wrap="none" lIns="0" tIns="0" rIns="0" bIns="0" rtlCol="0">
              <a:spAutoFit/>
            </a:bodyPr>
            <a:lstStyle/>
            <a:p>
              <a:pPr fontAlgn="base">
                <a:spcBef>
                  <a:spcPts val="600"/>
                </a:spcBef>
                <a:spcAft>
                  <a:spcPct val="0"/>
                </a:spcAft>
                <a:buClr>
                  <a:srgbClr val="F0AB00"/>
                </a:buClr>
                <a:buSzPct val="80000"/>
              </a:pPr>
              <a:r>
                <a:rPr lang="en-GB" sz="9598" dirty="0">
                  <a:ln w="12700">
                    <a:solidFill>
                      <a:schemeClr val="bg1">
                        <a:lumMod val="85000"/>
                      </a:schemeClr>
                    </a:solidFill>
                    <a:prstDash val="solid"/>
                  </a:ln>
                  <a:solidFill>
                    <a:schemeClr val="tx1">
                      <a:lumMod val="50000"/>
                      <a:lumOff val="50000"/>
                    </a:schemeClr>
                  </a:solidFill>
                  <a:latin typeface="Avenir Light"/>
                </a:rPr>
                <a:t>4</a:t>
              </a:r>
            </a:p>
          </p:txBody>
        </p:sp>
        <p:sp>
          <p:nvSpPr>
            <p:cNvPr id="24" name="TextBox 23"/>
            <p:cNvSpPr txBox="1"/>
            <p:nvPr/>
          </p:nvSpPr>
          <p:spPr>
            <a:xfrm>
              <a:off x="1096086" y="1632837"/>
              <a:ext cx="4862443" cy="907131"/>
            </a:xfrm>
            <a:prstGeom prst="rect">
              <a:avLst/>
            </a:prstGeom>
            <a:noFill/>
          </p:spPr>
          <p:txBody>
            <a:bodyPr wrap="square" lIns="0" tIns="0" rIns="0" bIns="0" rtlCol="0">
              <a:noAutofit/>
            </a:bodyPr>
            <a:lstStyle/>
            <a:p>
              <a:pPr fontAlgn="base">
                <a:spcBef>
                  <a:spcPts val="600"/>
                </a:spcBef>
                <a:spcAft>
                  <a:spcPct val="0"/>
                </a:spcAft>
                <a:buClr>
                  <a:srgbClr val="F0AB00"/>
                </a:buClr>
                <a:buSzPct val="80000"/>
              </a:pPr>
              <a:r>
                <a:rPr lang="en-US" sz="1800" b="1" kern="0" dirty="0">
                  <a:ea typeface="Arial Unicode MS" pitchFamily="34" charset="-128"/>
                  <a:cs typeface="Arial Unicode MS" pitchFamily="34" charset="-128"/>
                </a:rPr>
                <a:t>Common Basis for Domain-Specific Frameworks </a:t>
              </a:r>
              <a:r>
                <a:rPr lang="en-US" sz="1800" kern="0" dirty="0">
                  <a:ea typeface="Arial Unicode MS" pitchFamily="34" charset="-128"/>
                  <a:cs typeface="Arial Unicode MS" pitchFamily="34" charset="-128"/>
                </a:rPr>
                <a:t>e.g. UI, Analytics, </a:t>
              </a:r>
              <a:r>
                <a:rPr lang="en-US" sz="1800" kern="0" dirty="0" smtClean="0">
                  <a:ea typeface="Arial Unicode MS" pitchFamily="34" charset="-128"/>
                  <a:cs typeface="Arial Unicode MS" pitchFamily="34" charset="-128"/>
                </a:rPr>
                <a:t>OData, </a:t>
              </a:r>
              <a:r>
                <a:rPr lang="en-US" sz="1800" kern="0" dirty="0">
                  <a:ea typeface="Arial Unicode MS" pitchFamily="34" charset="-128"/>
                  <a:cs typeface="Arial Unicode MS" pitchFamily="34" charset="-128"/>
                </a:rPr>
                <a:t>BW,…</a:t>
              </a:r>
            </a:p>
            <a:p>
              <a:pPr fontAlgn="base">
                <a:spcBef>
                  <a:spcPts val="600"/>
                </a:spcBef>
                <a:spcAft>
                  <a:spcPct val="0"/>
                </a:spcAft>
                <a:buClr>
                  <a:srgbClr val="F0AB00"/>
                </a:buClr>
                <a:buSzPct val="80000"/>
              </a:pPr>
              <a:r>
                <a:rPr lang="en-US" sz="1800" i="1" kern="0" dirty="0">
                  <a:solidFill>
                    <a:srgbClr val="3991D0"/>
                  </a:solidFill>
                  <a:ea typeface="Arial Unicode MS" pitchFamily="34" charset="-128"/>
                  <a:cs typeface="Arial Unicode MS" pitchFamily="34" charset="-128"/>
                </a:rPr>
                <a:t>@AnalyticsDetails.aggregationBehaviour: </a:t>
              </a:r>
              <a:r>
                <a:rPr lang="en-US" sz="1800" i="1" kern="0" dirty="0" smtClean="0">
                  <a:solidFill>
                    <a:srgbClr val="3991D0"/>
                  </a:solidFill>
                  <a:ea typeface="Arial Unicode MS" pitchFamily="34" charset="-128"/>
                  <a:cs typeface="Arial Unicode MS" pitchFamily="34" charset="-128"/>
                </a:rPr>
                <a:t>SUM </a:t>
              </a:r>
              <a:endParaRPr lang="en-US" sz="1800" i="1" kern="0" dirty="0">
                <a:solidFill>
                  <a:srgbClr val="3991D0"/>
                </a:solidFill>
                <a:ea typeface="Arial Unicode MS" pitchFamily="34" charset="-128"/>
                <a:cs typeface="Arial Unicode MS" pitchFamily="34" charset="-128"/>
              </a:endParaRPr>
            </a:p>
          </p:txBody>
        </p:sp>
      </p:grpSp>
      <p:grpSp>
        <p:nvGrpSpPr>
          <p:cNvPr id="25" name="Group 24"/>
          <p:cNvGrpSpPr/>
          <p:nvPr/>
        </p:nvGrpSpPr>
        <p:grpSpPr>
          <a:xfrm>
            <a:off x="6309840" y="3082730"/>
            <a:ext cx="5710890" cy="1476986"/>
            <a:chOff x="323476" y="1336592"/>
            <a:chExt cx="5789915" cy="1477328"/>
          </a:xfrm>
        </p:grpSpPr>
        <p:sp>
          <p:nvSpPr>
            <p:cNvPr id="26" name="TextBox 25"/>
            <p:cNvSpPr txBox="1"/>
            <p:nvPr/>
          </p:nvSpPr>
          <p:spPr>
            <a:xfrm>
              <a:off x="323476" y="1336592"/>
              <a:ext cx="648870" cy="1477328"/>
            </a:xfrm>
            <a:prstGeom prst="rect">
              <a:avLst/>
            </a:prstGeom>
            <a:noFill/>
          </p:spPr>
          <p:txBody>
            <a:bodyPr wrap="none" lIns="0" tIns="0" rIns="0" bIns="0" rtlCol="0">
              <a:spAutoFit/>
            </a:bodyPr>
            <a:lstStyle/>
            <a:p>
              <a:pPr fontAlgn="base">
                <a:spcBef>
                  <a:spcPts val="600"/>
                </a:spcBef>
                <a:spcAft>
                  <a:spcPct val="0"/>
                </a:spcAft>
                <a:buClr>
                  <a:srgbClr val="F0AB00"/>
                </a:buClr>
                <a:buSzPct val="80000"/>
              </a:pPr>
              <a:r>
                <a:rPr lang="en-GB" sz="9598" dirty="0">
                  <a:ln w="12700">
                    <a:solidFill>
                      <a:schemeClr val="bg1">
                        <a:lumMod val="85000"/>
                      </a:schemeClr>
                    </a:solidFill>
                    <a:prstDash val="solid"/>
                  </a:ln>
                  <a:solidFill>
                    <a:schemeClr val="tx1">
                      <a:lumMod val="50000"/>
                      <a:lumOff val="50000"/>
                    </a:schemeClr>
                  </a:solidFill>
                  <a:latin typeface="Avenir Light"/>
                </a:rPr>
                <a:t>5</a:t>
              </a:r>
            </a:p>
          </p:txBody>
        </p:sp>
        <p:sp>
          <p:nvSpPr>
            <p:cNvPr id="27" name="TextBox 26"/>
            <p:cNvSpPr txBox="1"/>
            <p:nvPr/>
          </p:nvSpPr>
          <p:spPr>
            <a:xfrm>
              <a:off x="1109440" y="1623288"/>
              <a:ext cx="5003951" cy="907131"/>
            </a:xfrm>
            <a:prstGeom prst="rect">
              <a:avLst/>
            </a:prstGeom>
            <a:noFill/>
          </p:spPr>
          <p:txBody>
            <a:bodyPr wrap="square" lIns="0" tIns="0" rIns="0" bIns="0" rtlCol="0">
              <a:noAutofit/>
            </a:bodyPr>
            <a:lstStyle/>
            <a:p>
              <a:pPr fontAlgn="base">
                <a:spcBef>
                  <a:spcPts val="600"/>
                </a:spcBef>
                <a:spcAft>
                  <a:spcPct val="0"/>
                </a:spcAft>
                <a:buClr>
                  <a:srgbClr val="F0AB00"/>
                </a:buClr>
                <a:buSzPct val="80000"/>
              </a:pPr>
              <a:r>
                <a:rPr lang="en-US" sz="1800" b="1" kern="0" dirty="0">
                  <a:ea typeface="Arial Unicode MS" pitchFamily="34" charset="-128"/>
                  <a:cs typeface="Arial Unicode MS" pitchFamily="34" charset="-128"/>
                </a:rPr>
                <a:t>Built-in Functions and Code Pushdown</a:t>
              </a:r>
            </a:p>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Table Functions for Breakout Scenarios</a:t>
              </a:r>
            </a:p>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Rich Set of Built-in SQL Functions</a:t>
              </a:r>
            </a:p>
          </p:txBody>
        </p:sp>
      </p:grpSp>
      <p:grpSp>
        <p:nvGrpSpPr>
          <p:cNvPr id="28" name="Group 27"/>
          <p:cNvGrpSpPr/>
          <p:nvPr/>
        </p:nvGrpSpPr>
        <p:grpSpPr>
          <a:xfrm>
            <a:off x="6309840" y="4829558"/>
            <a:ext cx="5586783" cy="1476986"/>
            <a:chOff x="323476" y="1336592"/>
            <a:chExt cx="5635054" cy="1477328"/>
          </a:xfrm>
        </p:grpSpPr>
        <p:sp>
          <p:nvSpPr>
            <p:cNvPr id="29" name="TextBox 28"/>
            <p:cNvSpPr txBox="1"/>
            <p:nvPr/>
          </p:nvSpPr>
          <p:spPr>
            <a:xfrm>
              <a:off x="323476" y="1336592"/>
              <a:ext cx="640162" cy="1477328"/>
            </a:xfrm>
            <a:prstGeom prst="rect">
              <a:avLst/>
            </a:prstGeom>
            <a:noFill/>
          </p:spPr>
          <p:txBody>
            <a:bodyPr wrap="none" lIns="0" tIns="0" rIns="0" bIns="0" rtlCol="0">
              <a:spAutoFit/>
            </a:bodyPr>
            <a:lstStyle/>
            <a:p>
              <a:pPr fontAlgn="base">
                <a:spcBef>
                  <a:spcPts val="600"/>
                </a:spcBef>
                <a:spcAft>
                  <a:spcPct val="0"/>
                </a:spcAft>
                <a:buClr>
                  <a:srgbClr val="F0AB00"/>
                </a:buClr>
                <a:buSzPct val="80000"/>
              </a:pPr>
              <a:r>
                <a:rPr lang="en-GB" sz="9598" dirty="0">
                  <a:ln w="12700">
                    <a:solidFill>
                      <a:schemeClr val="bg1">
                        <a:lumMod val="85000"/>
                      </a:schemeClr>
                    </a:solidFill>
                    <a:prstDash val="solid"/>
                  </a:ln>
                  <a:solidFill>
                    <a:schemeClr val="tx1">
                      <a:lumMod val="50000"/>
                      <a:lumOff val="50000"/>
                    </a:schemeClr>
                  </a:solidFill>
                  <a:latin typeface="Avenir Light"/>
                </a:rPr>
                <a:t>6</a:t>
              </a:r>
            </a:p>
          </p:txBody>
        </p:sp>
        <p:sp>
          <p:nvSpPr>
            <p:cNvPr id="30" name="TextBox 29"/>
            <p:cNvSpPr txBox="1"/>
            <p:nvPr/>
          </p:nvSpPr>
          <p:spPr>
            <a:xfrm>
              <a:off x="1095782" y="1623288"/>
              <a:ext cx="4862748" cy="907131"/>
            </a:xfrm>
            <a:prstGeom prst="rect">
              <a:avLst/>
            </a:prstGeom>
            <a:noFill/>
          </p:spPr>
          <p:txBody>
            <a:bodyPr wrap="square" lIns="0" tIns="0" rIns="0" bIns="0" rtlCol="0">
              <a:noAutofit/>
            </a:bodyPr>
            <a:lstStyle/>
            <a:p>
              <a:pPr fontAlgn="base">
                <a:spcBef>
                  <a:spcPts val="600"/>
                </a:spcBef>
                <a:spcAft>
                  <a:spcPct val="0"/>
                </a:spcAft>
                <a:buClr>
                  <a:srgbClr val="F0AB00"/>
                </a:buClr>
                <a:buSzPct val="80000"/>
              </a:pPr>
              <a:r>
                <a:rPr lang="en-US" sz="1800" b="1" kern="0" dirty="0">
                  <a:ea typeface="Arial Unicode MS" pitchFamily="34" charset="-128"/>
                  <a:cs typeface="Arial Unicode MS" pitchFamily="34" charset="-128"/>
                </a:rPr>
                <a:t>Extensible</a:t>
              </a:r>
            </a:p>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On model level thru extensions</a:t>
              </a:r>
            </a:p>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On meta-model level thru annotations</a:t>
              </a:r>
            </a:p>
            <a:p>
              <a:pPr fontAlgn="base">
                <a:spcBef>
                  <a:spcPts val="600"/>
                </a:spcBef>
                <a:spcAft>
                  <a:spcPct val="0"/>
                </a:spcAft>
                <a:buClr>
                  <a:srgbClr val="F0AB00"/>
                </a:buClr>
                <a:buSzPct val="80000"/>
              </a:pPr>
              <a:endParaRPr lang="en-US" sz="1800" b="1" kern="0" dirty="0">
                <a:ea typeface="Arial Unicode MS" pitchFamily="34" charset="-128"/>
                <a:cs typeface="Arial Unicode MS" pitchFamily="34" charset="-128"/>
              </a:endParaRPr>
            </a:p>
          </p:txBody>
        </p:sp>
      </p:grpSp>
    </p:spTree>
    <p:extLst>
      <p:ext uri="{BB962C8B-B14F-4D97-AF65-F5344CB8AC3E}">
        <p14:creationId xmlns:p14="http://schemas.microsoft.com/office/powerpoint/2010/main" val="272358639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Cartoon character and hands question mar vector free download"/>
          <p:cNvPicPr>
            <a:picLocks noChangeAspect="1" noChangeArrowheads="1"/>
          </p:cNvPicPr>
          <p:nvPr/>
        </p:nvPicPr>
        <p:blipFill rotWithShape="1">
          <a:blip r:embed="rId3">
            <a:extLst>
              <a:ext uri="{28A0092B-C50C-407E-A947-70E740481C1C}">
                <a14:useLocalDpi xmlns:a14="http://schemas.microsoft.com/office/drawing/2010/main" val="0"/>
              </a:ext>
            </a:extLst>
          </a:blip>
          <a:srcRect l="10469" t="9716" r="7444" b="10979"/>
          <a:stretch/>
        </p:blipFill>
        <p:spPr bwMode="auto">
          <a:xfrm>
            <a:off x="8825942" y="1020426"/>
            <a:ext cx="3166608" cy="30592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Concept of CDS </a:t>
            </a:r>
            <a:endParaRPr lang="en-US" sz="3600" b="1" dirty="0">
              <a:latin typeface="Cooper Black" panose="0208090404030B020404" pitchFamily="18" charset="0"/>
            </a:endParaRP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8" name="Picture 17">
            <a:extLst>
              <a:ext uri="{FF2B5EF4-FFF2-40B4-BE49-F238E27FC236}">
                <a16:creationId xmlns=""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43" name="TextBox 42">
            <a:extLst>
              <a:ext uri="{FF2B5EF4-FFF2-40B4-BE49-F238E27FC236}">
                <a16:creationId xmlns:a16="http://schemas.microsoft.com/office/drawing/2014/main" xmlns="" id="{C3D67074-ABBF-4F1F-8F04-07B7C002C1DF}"/>
              </a:ext>
            </a:extLst>
          </p:cNvPr>
          <p:cNvSpPr txBox="1"/>
          <p:nvPr/>
        </p:nvSpPr>
        <p:spPr>
          <a:xfrm>
            <a:off x="228600" y="934720"/>
            <a:ext cx="11734800" cy="5632311"/>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Can I develop CDS views if my Company is not on HANA?</a:t>
            </a:r>
          </a:p>
          <a:p>
            <a:pPr lvl="1">
              <a:defRPr/>
            </a:pPr>
            <a:r>
              <a:rPr lang="en-US" dirty="0">
                <a:solidFill>
                  <a:prstClr val="black"/>
                </a:solidFill>
                <a:latin typeface="Calibri"/>
              </a:rPr>
              <a:t>Yes, Provided your ABAP system is above NW 7.4 SP6 </a:t>
            </a:r>
            <a:r>
              <a:rPr lang="en-US" dirty="0" smtClean="0">
                <a:solidFill>
                  <a:prstClr val="black"/>
                </a:solidFill>
                <a:latin typeface="Calibri"/>
              </a:rPr>
              <a:t>+.</a:t>
            </a:r>
          </a:p>
          <a:p>
            <a:pPr lvl="1">
              <a:defRPr/>
            </a:pPr>
            <a:r>
              <a:rPr lang="en-US" dirty="0" smtClean="0">
                <a:solidFill>
                  <a:prstClr val="black"/>
                </a:solidFill>
                <a:latin typeface="Calibri"/>
              </a:rPr>
              <a:t> </a:t>
            </a:r>
            <a:r>
              <a:rPr lang="en-US" dirty="0">
                <a:solidFill>
                  <a:prstClr val="black"/>
                </a:solidFill>
                <a:latin typeface="Calibri"/>
              </a:rPr>
              <a:t>You may not get the full potential as you may get when you are on HANA.</a:t>
            </a:r>
          </a:p>
          <a:p>
            <a:pPr lvl="1">
              <a:defRPr/>
            </a:pPr>
            <a:endParaRPr kumimoji="0" lang="en-US" b="0" i="0" u="none" strike="noStrike" kern="1200" cap="none" spc="0" normalizeH="0" baseline="0" noProof="0" dirty="0">
              <a:ln>
                <a:noFill/>
              </a:ln>
              <a:solidFill>
                <a:prstClr val="black"/>
              </a:solidFill>
              <a:effectLst/>
              <a:uLnTx/>
              <a:uFillTx/>
              <a:latin typeface="Calibri"/>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en-US" dirty="0">
                <a:solidFill>
                  <a:prstClr val="black"/>
                </a:solidFill>
                <a:latin typeface="Calibri"/>
              </a:rPr>
              <a:t>Are CDS views same as HANA Calculation Views?</a:t>
            </a:r>
          </a:p>
          <a:p>
            <a:pPr lvl="1">
              <a:defRPr/>
            </a:pPr>
            <a:r>
              <a:rPr lang="en-US" dirty="0">
                <a:solidFill>
                  <a:prstClr val="black"/>
                </a:solidFill>
                <a:latin typeface="Calibri"/>
              </a:rPr>
              <a:t>No. HANA Calc view created in HANA Directly, But CDS views are created in ABAP</a:t>
            </a:r>
            <a:r>
              <a:rPr lang="en-US" dirty="0" smtClean="0">
                <a:solidFill>
                  <a:prstClr val="black"/>
                </a:solidFill>
                <a:latin typeface="Calibri"/>
              </a:rPr>
              <a:t>.</a:t>
            </a:r>
          </a:p>
          <a:p>
            <a:pPr lvl="1">
              <a:defRPr/>
            </a:pPr>
            <a:r>
              <a:rPr lang="en-US" dirty="0" smtClean="0">
                <a:solidFill>
                  <a:prstClr val="black"/>
                </a:solidFill>
                <a:latin typeface="Calibri"/>
              </a:rPr>
              <a:t> </a:t>
            </a:r>
            <a:r>
              <a:rPr lang="en-US" dirty="0">
                <a:solidFill>
                  <a:prstClr val="black"/>
                </a:solidFill>
                <a:latin typeface="Calibri"/>
              </a:rPr>
              <a:t>When you activate it generate Runtime object which is a HANA View inside of HANA.</a:t>
            </a:r>
          </a:p>
          <a:p>
            <a:pPr lvl="1">
              <a:defRPr/>
            </a:pPr>
            <a:endParaRPr lang="en-US" dirty="0">
              <a:solidFill>
                <a:prstClr val="black"/>
              </a:solidFill>
              <a:latin typeface="Calibri"/>
            </a:endParaRPr>
          </a:p>
          <a:p>
            <a:pPr marL="342900" indent="-342900">
              <a:buAutoNum type="arabicPeriod" startAt="3"/>
              <a:defRPr/>
            </a:pPr>
            <a:r>
              <a:rPr lang="en-US" dirty="0">
                <a:solidFill>
                  <a:prstClr val="black"/>
                </a:solidFill>
                <a:latin typeface="Calibri"/>
              </a:rPr>
              <a:t>Which system do I code cds views.</a:t>
            </a:r>
          </a:p>
          <a:p>
            <a:pPr lvl="1">
              <a:defRPr/>
            </a:pPr>
            <a:r>
              <a:rPr lang="en-US" dirty="0">
                <a:solidFill>
                  <a:prstClr val="black"/>
                </a:solidFill>
                <a:latin typeface="Calibri"/>
              </a:rPr>
              <a:t>ABAP system only using ADT</a:t>
            </a:r>
          </a:p>
          <a:p>
            <a:pPr lvl="1">
              <a:defRPr/>
            </a:pPr>
            <a:endParaRPr lang="en-US" dirty="0">
              <a:solidFill>
                <a:prstClr val="black"/>
              </a:solidFill>
              <a:latin typeface="Calibri"/>
            </a:endParaRPr>
          </a:p>
          <a:p>
            <a:pPr marL="342900" marR="0" lvl="0" indent="-342900" algn="l" defTabSz="914400" rtl="0" eaLnBrk="1" fontAlgn="auto" latinLnBrk="0" hangingPunct="1">
              <a:lnSpc>
                <a:spcPct val="100000"/>
              </a:lnSpc>
              <a:spcBef>
                <a:spcPts val="0"/>
              </a:spcBef>
              <a:spcAft>
                <a:spcPts val="0"/>
              </a:spcAft>
              <a:buClrTx/>
              <a:buSzTx/>
              <a:buAutoNum type="arabicPeriod" startAt="4"/>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Which is the best way and best practice to implement the CDS views? </a:t>
            </a:r>
            <a:r>
              <a:rPr lang="en-US" dirty="0" smtClean="0">
                <a:solidFill>
                  <a:prstClr val="black"/>
                </a:solidFill>
                <a:latin typeface="Calibri"/>
              </a:rPr>
              <a:t>Are </a:t>
            </a:r>
            <a:r>
              <a:rPr lang="en-US" dirty="0">
                <a:solidFill>
                  <a:prstClr val="black"/>
                </a:solidFill>
                <a:latin typeface="Calibri"/>
              </a:rPr>
              <a:t>there some guidelines on CDS views for S/4HANA?</a:t>
            </a:r>
          </a:p>
          <a:p>
            <a:pPr lvl="1">
              <a:defRPr/>
            </a:pPr>
            <a:r>
              <a:rPr lang="en-US" dirty="0">
                <a:solidFill>
                  <a:prstClr val="black"/>
                </a:solidFill>
                <a:latin typeface="Calibri"/>
              </a:rPr>
              <a:t>You can get good performance with CDS views, there are guidelines which we can use like VDM</a:t>
            </a:r>
          </a:p>
          <a:p>
            <a:pPr lvl="1">
              <a:defRPr/>
            </a:pPr>
            <a:endParaRPr lang="en-US" dirty="0">
              <a:solidFill>
                <a:prstClr val="black"/>
              </a:solidFill>
              <a:latin typeface="Calibri"/>
            </a:endParaRPr>
          </a:p>
          <a:p>
            <a:pPr marL="342900" marR="0" lvl="0" indent="-342900" algn="l" defTabSz="914400" rtl="0" eaLnBrk="1" fontAlgn="auto" latinLnBrk="0" hangingPunct="1">
              <a:lnSpc>
                <a:spcPct val="100000"/>
              </a:lnSpc>
              <a:spcBef>
                <a:spcPts val="0"/>
              </a:spcBef>
              <a:spcAft>
                <a:spcPts val="0"/>
              </a:spcAft>
              <a:buClrTx/>
              <a:buSzTx/>
              <a:buAutoNum type="arabicPlain" startAt="5"/>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I have heard about </a:t>
            </a:r>
            <a:r>
              <a:rPr lang="en-US" dirty="0">
                <a:solidFill>
                  <a:prstClr val="black"/>
                </a:solidFill>
                <a:latin typeface="Calibri"/>
              </a:rPr>
              <a:t>HANA CDS views also, are these same?</a:t>
            </a:r>
          </a:p>
          <a:p>
            <a:pPr lvl="1">
              <a:defRPr/>
            </a:pPr>
            <a:r>
              <a:rPr lang="en-US" dirty="0">
                <a:solidFill>
                  <a:prstClr val="black"/>
                </a:solidFill>
                <a:latin typeface="Calibri"/>
              </a:rPr>
              <a:t>No. ABAP CDS and HANA CDS are one concept but 2 flavor. </a:t>
            </a:r>
            <a:endParaRPr lang="en-US" dirty="0" smtClean="0">
              <a:solidFill>
                <a:prstClr val="black"/>
              </a:solidFill>
              <a:latin typeface="Calibri"/>
            </a:endParaRPr>
          </a:p>
          <a:p>
            <a:pPr lvl="1">
              <a:defRPr/>
            </a:pPr>
            <a:r>
              <a:rPr lang="en-US" dirty="0" smtClean="0">
                <a:solidFill>
                  <a:prstClr val="black"/>
                </a:solidFill>
                <a:latin typeface="Calibri"/>
              </a:rPr>
              <a:t>HANA </a:t>
            </a:r>
            <a:r>
              <a:rPr lang="en-US" dirty="0">
                <a:solidFill>
                  <a:prstClr val="black"/>
                </a:solidFill>
                <a:latin typeface="Calibri"/>
              </a:rPr>
              <a:t>CDS is used in companies who buys HANA only, they don’t have ABAP system</a:t>
            </a:r>
            <a:r>
              <a:rPr lang="en-US" dirty="0">
                <a:solidFill>
                  <a:prstClr val="black"/>
                </a:solidFill>
              </a:rPr>
              <a:t>. </a:t>
            </a:r>
            <a:r>
              <a:rPr lang="en-US" dirty="0">
                <a:solidFill>
                  <a:prstClr val="black"/>
                </a:solidFill>
                <a:hlinkClick r:id="rId5"/>
              </a:rPr>
              <a:t>https://www.youtube.com/watch?v=rTsAg_OGh-A</a:t>
            </a:r>
            <a:endParaRPr lang="en-US" dirty="0">
              <a:solidFill>
                <a:prstClr val="black"/>
              </a:solidFill>
            </a:endParaRPr>
          </a:p>
          <a:p>
            <a:pPr lvl="1">
              <a:defRPr/>
            </a:pPr>
            <a:endParaRPr lang="en-US" dirty="0">
              <a:solidFill>
                <a:prstClr val="black"/>
              </a:solidFill>
              <a:latin typeface="Calibri"/>
            </a:endParaRPr>
          </a:p>
        </p:txBody>
      </p:sp>
    </p:spTree>
    <p:extLst>
      <p:ext uri="{BB962C8B-B14F-4D97-AF65-F5344CB8AC3E}">
        <p14:creationId xmlns:p14="http://schemas.microsoft.com/office/powerpoint/2010/main" val="87704461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artoon businessman makes desicion choose yes or Vector Image"/>
          <p:cNvPicPr>
            <a:picLocks noChangeAspect="1" noChangeArrowheads="1"/>
          </p:cNvPicPr>
          <p:nvPr/>
        </p:nvPicPr>
        <p:blipFill rotWithShape="1">
          <a:blip r:embed="rId3">
            <a:extLst>
              <a:ext uri="{28A0092B-C50C-407E-A947-70E740481C1C}">
                <a14:useLocalDpi xmlns:a14="http://schemas.microsoft.com/office/drawing/2010/main" val="0"/>
              </a:ext>
            </a:extLst>
          </a:blip>
          <a:srcRect b="7354"/>
          <a:stretch/>
        </p:blipFill>
        <p:spPr bwMode="auto">
          <a:xfrm>
            <a:off x="7696807" y="2038053"/>
            <a:ext cx="4445000" cy="444756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Concept of CDS </a:t>
            </a:r>
            <a:endParaRPr lang="en-US" sz="3600" b="1" dirty="0">
              <a:latin typeface="Cooper Black" panose="0208090404030B020404" pitchFamily="18" charset="0"/>
            </a:endParaRP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8" name="Picture 17">
            <a:extLst>
              <a:ext uri="{FF2B5EF4-FFF2-40B4-BE49-F238E27FC236}">
                <a16:creationId xmlns=""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 name="TextBox 4">
            <a:extLst>
              <a:ext uri="{FF2B5EF4-FFF2-40B4-BE49-F238E27FC236}">
                <a16:creationId xmlns:a16="http://schemas.microsoft.com/office/drawing/2014/main" xmlns="" id="{C3D67074-ABBF-4F1F-8F04-07B7C002C1DF}"/>
              </a:ext>
            </a:extLst>
          </p:cNvPr>
          <p:cNvSpPr txBox="1"/>
          <p:nvPr/>
        </p:nvSpPr>
        <p:spPr>
          <a:xfrm>
            <a:off x="228600" y="934720"/>
            <a:ext cx="11734800" cy="5078313"/>
          </a:xfrm>
          <a:prstGeom prst="rect">
            <a:avLst/>
          </a:prstGeom>
          <a:noFill/>
        </p:spPr>
        <p:txBody>
          <a:bodyPr wrap="square" rtlCol="0">
            <a:spAutoFit/>
          </a:bodyPr>
          <a:lstStyle/>
          <a:p>
            <a:pPr marL="342900" lvl="0" indent="-342900">
              <a:buFontTx/>
              <a:buAutoNum type="arabicPeriod"/>
              <a:defRPr/>
            </a:pPr>
            <a:r>
              <a:rPr lang="en-US" dirty="0">
                <a:solidFill>
                  <a:prstClr val="black"/>
                </a:solidFill>
              </a:rPr>
              <a:t>If I am not from ABAP Background, do I need to learn ABAP to code CDS Views?</a:t>
            </a:r>
          </a:p>
          <a:p>
            <a:pPr lvl="1">
              <a:defRPr/>
            </a:pPr>
            <a:r>
              <a:rPr lang="en-US" dirty="0">
                <a:solidFill>
                  <a:prstClr val="black"/>
                </a:solidFill>
              </a:rPr>
              <a:t>From here, CDS is completely new syntax.</a:t>
            </a:r>
          </a:p>
          <a:p>
            <a:pPr lvl="1">
              <a:defRPr/>
            </a:pPr>
            <a:endParaRPr lang="en-US" dirty="0">
              <a:solidFill>
                <a:prstClr val="black"/>
              </a:solidFill>
            </a:endParaRPr>
          </a:p>
          <a:p>
            <a:pPr marL="342900" lvl="0" indent="-342900">
              <a:buFontTx/>
              <a:buAutoNum type="arabicPeriod"/>
              <a:defRPr/>
            </a:pPr>
            <a:r>
              <a:rPr lang="en-US" dirty="0">
                <a:solidFill>
                  <a:prstClr val="black"/>
                </a:solidFill>
              </a:rPr>
              <a:t>Can I also create new DB Table using CDS, or is it only for Views?</a:t>
            </a:r>
          </a:p>
          <a:p>
            <a:pPr lvl="1">
              <a:defRPr/>
            </a:pPr>
            <a:r>
              <a:rPr lang="en-US" dirty="0">
                <a:solidFill>
                  <a:prstClr val="black"/>
                </a:solidFill>
              </a:rPr>
              <a:t>Yes, indeed if you learn ABAP on Cloud, perhaps this is the only way to create table in ABAP on Cloud System.</a:t>
            </a:r>
          </a:p>
          <a:p>
            <a:pPr lvl="1">
              <a:defRPr/>
            </a:pPr>
            <a:endParaRPr lang="en-US" dirty="0">
              <a:solidFill>
                <a:prstClr val="black"/>
              </a:solidFill>
            </a:endParaRPr>
          </a:p>
          <a:p>
            <a:pPr marL="342900" lvl="0" indent="-342900">
              <a:buFontTx/>
              <a:buAutoNum type="arabicPeriod"/>
              <a:defRPr/>
            </a:pPr>
            <a:r>
              <a:rPr lang="en-US" dirty="0">
                <a:solidFill>
                  <a:prstClr val="black"/>
                </a:solidFill>
              </a:rPr>
              <a:t>Can we update data also from CDS views or is it only View data.</a:t>
            </a:r>
          </a:p>
          <a:p>
            <a:pPr lvl="1">
              <a:defRPr/>
            </a:pPr>
            <a:r>
              <a:rPr lang="en-US" dirty="0">
                <a:solidFill>
                  <a:prstClr val="black"/>
                </a:solidFill>
              </a:rPr>
              <a:t>No. But when this concept is combined with frameworks like BOPF and RAP</a:t>
            </a:r>
            <a:r>
              <a:rPr lang="en-US" dirty="0" smtClean="0">
                <a:solidFill>
                  <a:prstClr val="black"/>
                </a:solidFill>
              </a:rPr>
              <a:t>. </a:t>
            </a:r>
            <a:r>
              <a:rPr lang="en-US" dirty="0">
                <a:solidFill>
                  <a:prstClr val="black"/>
                </a:solidFill>
              </a:rPr>
              <a:t>Here CDS will work like template/data structure/BO to tell the framework what kind of data to work.</a:t>
            </a:r>
          </a:p>
          <a:p>
            <a:pPr lvl="1">
              <a:defRPr/>
            </a:pPr>
            <a:endParaRPr lang="en-US" dirty="0">
              <a:solidFill>
                <a:prstClr val="black"/>
              </a:solidFill>
            </a:endParaRPr>
          </a:p>
          <a:p>
            <a:pPr marL="342900" lvl="0" indent="-342900">
              <a:buFontTx/>
              <a:buAutoNum type="arabicPeriod"/>
              <a:defRPr/>
            </a:pPr>
            <a:r>
              <a:rPr lang="en-US" dirty="0">
                <a:solidFill>
                  <a:prstClr val="black"/>
                </a:solidFill>
              </a:rPr>
              <a:t>Can Fiori App Call CDS view directly</a:t>
            </a:r>
          </a:p>
          <a:p>
            <a:pPr lvl="1">
              <a:defRPr/>
            </a:pPr>
            <a:r>
              <a:rPr lang="en-US" dirty="0">
                <a:solidFill>
                  <a:prstClr val="black"/>
                </a:solidFill>
              </a:rPr>
              <a:t>No. FIORI ONLY AND ONLY TALKS TO </a:t>
            </a:r>
            <a:r>
              <a:rPr lang="en-US" b="1" dirty="0">
                <a:solidFill>
                  <a:prstClr val="black"/>
                </a:solidFill>
              </a:rPr>
              <a:t>ODATA</a:t>
            </a:r>
          </a:p>
          <a:p>
            <a:pPr lvl="1">
              <a:defRPr/>
            </a:pPr>
            <a:endParaRPr lang="en-US" b="1" dirty="0">
              <a:solidFill>
                <a:prstClr val="black"/>
              </a:solidFill>
            </a:endParaRPr>
          </a:p>
          <a:p>
            <a:pPr marL="342900" lvl="0" indent="-342900">
              <a:buFontTx/>
              <a:buAutoNum type="arabicPeriod"/>
              <a:defRPr/>
            </a:pPr>
            <a:r>
              <a:rPr lang="en-US" dirty="0">
                <a:solidFill>
                  <a:prstClr val="black"/>
                </a:solidFill>
              </a:rPr>
              <a:t>Can BO Reporting tool consume CDS views?</a:t>
            </a:r>
          </a:p>
          <a:p>
            <a:pPr lvl="1">
              <a:defRPr/>
            </a:pPr>
            <a:r>
              <a:rPr lang="en-US" dirty="0">
                <a:solidFill>
                  <a:prstClr val="black"/>
                </a:solidFill>
              </a:rPr>
              <a:t>Yes, even SAP Analytics Cloud.</a:t>
            </a:r>
          </a:p>
          <a:p>
            <a:pPr lvl="1">
              <a:defRPr/>
            </a:pPr>
            <a:endParaRPr lang="en-US" dirty="0">
              <a:solidFill>
                <a:prstClr val="black"/>
              </a:solidFill>
            </a:endParaRPr>
          </a:p>
          <a:p>
            <a:pPr marL="342900" lvl="0" indent="-342900">
              <a:buFontTx/>
              <a:buAutoNum type="arabicPeriod"/>
              <a:defRPr/>
            </a:pPr>
            <a:r>
              <a:rPr lang="en-US" dirty="0">
                <a:solidFill>
                  <a:prstClr val="black"/>
                </a:solidFill>
              </a:rPr>
              <a:t>What is VDM, we hear this term a lot?</a:t>
            </a:r>
          </a:p>
          <a:p>
            <a:pPr lvl="1">
              <a:defRPr/>
            </a:pPr>
            <a:r>
              <a:rPr lang="en-US" dirty="0">
                <a:solidFill>
                  <a:prstClr val="black"/>
                </a:solidFill>
              </a:rPr>
              <a:t>Virtual Data Modeling, This is a gold standard to build views in SAP S/4HANA.</a:t>
            </a:r>
          </a:p>
        </p:txBody>
      </p:sp>
    </p:spTree>
    <p:extLst>
      <p:ext uri="{BB962C8B-B14F-4D97-AF65-F5344CB8AC3E}">
        <p14:creationId xmlns:p14="http://schemas.microsoft.com/office/powerpoint/2010/main" val="72307132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Why Free-Forever Push Notifications Platforms Like Truepush Are Safe To Use  - Truepush"/>
          <p:cNvPicPr>
            <a:picLocks noChangeAspect="1" noChangeArrowheads="1"/>
          </p:cNvPicPr>
          <p:nvPr/>
        </p:nvPicPr>
        <p:blipFill rotWithShape="1">
          <a:blip r:embed="rId3">
            <a:extLst>
              <a:ext uri="{28A0092B-C50C-407E-A947-70E740481C1C}">
                <a14:useLocalDpi xmlns:a14="http://schemas.microsoft.com/office/drawing/2010/main" val="0"/>
              </a:ext>
            </a:extLst>
          </a:blip>
          <a:srcRect l="8023" t="5332" r="8633" b="4433"/>
          <a:stretch/>
        </p:blipFill>
        <p:spPr bwMode="auto">
          <a:xfrm>
            <a:off x="7421212" y="1630012"/>
            <a:ext cx="4721035" cy="511137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Concept of CDS </a:t>
            </a:r>
            <a:endParaRPr lang="en-US" sz="3600" b="1" dirty="0">
              <a:latin typeface="Cooper Black" panose="0208090404030B020404" pitchFamily="18" charset="0"/>
            </a:endParaRP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8" name="Picture 17">
            <a:extLst>
              <a:ext uri="{FF2B5EF4-FFF2-40B4-BE49-F238E27FC236}">
                <a16:creationId xmlns=""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6" name="TextBox 5">
            <a:extLst>
              <a:ext uri="{FF2B5EF4-FFF2-40B4-BE49-F238E27FC236}">
                <a16:creationId xmlns:a16="http://schemas.microsoft.com/office/drawing/2014/main" xmlns="" id="{C3D67074-ABBF-4F1F-8F04-07B7C002C1DF}"/>
              </a:ext>
            </a:extLst>
          </p:cNvPr>
          <p:cNvSpPr txBox="1"/>
          <p:nvPr/>
        </p:nvSpPr>
        <p:spPr>
          <a:xfrm>
            <a:off x="228600" y="934720"/>
            <a:ext cx="11734800" cy="5078313"/>
          </a:xfrm>
          <a:prstGeom prst="rect">
            <a:avLst/>
          </a:prstGeom>
          <a:noFill/>
        </p:spPr>
        <p:txBody>
          <a:bodyPr wrap="square" rtlCol="0">
            <a:spAutoFit/>
          </a:bodyPr>
          <a:lstStyle/>
          <a:p>
            <a:pPr marL="342900" lvl="0" indent="-342900">
              <a:buFontTx/>
              <a:buAutoNum type="arabicPeriod"/>
              <a:defRPr/>
            </a:pPr>
            <a:r>
              <a:rPr lang="en-US" dirty="0">
                <a:solidFill>
                  <a:prstClr val="black"/>
                </a:solidFill>
              </a:rPr>
              <a:t>Can we pass parameters to CDS, is there any way I can pass SELECT-OPTIONS also</a:t>
            </a:r>
          </a:p>
          <a:p>
            <a:pPr lvl="1">
              <a:defRPr/>
            </a:pPr>
            <a:r>
              <a:rPr lang="en-US" dirty="0">
                <a:solidFill>
                  <a:prstClr val="black"/>
                </a:solidFill>
              </a:rPr>
              <a:t>We can pass parameter, we cant code SELECT-OPTION </a:t>
            </a:r>
            <a:r>
              <a:rPr lang="en-US" dirty="0" smtClean="0">
                <a:solidFill>
                  <a:prstClr val="black"/>
                </a:solidFill>
              </a:rPr>
              <a:t>directly.</a:t>
            </a:r>
            <a:endParaRPr lang="en-US" dirty="0">
              <a:solidFill>
                <a:prstClr val="black"/>
              </a:solidFill>
            </a:endParaRPr>
          </a:p>
          <a:p>
            <a:pPr lvl="1">
              <a:defRPr/>
            </a:pPr>
            <a:endParaRPr lang="en-US" dirty="0">
              <a:solidFill>
                <a:prstClr val="black"/>
              </a:solidFill>
            </a:endParaRPr>
          </a:p>
          <a:p>
            <a:pPr marL="342900" lvl="0" indent="-342900">
              <a:buFontTx/>
              <a:buAutoNum type="arabicPeriod"/>
              <a:defRPr/>
            </a:pPr>
            <a:r>
              <a:rPr lang="en-US" dirty="0">
                <a:solidFill>
                  <a:prstClr val="black"/>
                </a:solidFill>
              </a:rPr>
              <a:t>Can I call SQL Script code in CDS, Or can I call AMDP in CDS..</a:t>
            </a:r>
          </a:p>
          <a:p>
            <a:pPr lvl="1">
              <a:defRPr/>
            </a:pPr>
            <a:r>
              <a:rPr lang="en-US" dirty="0">
                <a:solidFill>
                  <a:prstClr val="black"/>
                </a:solidFill>
              </a:rPr>
              <a:t>Yes, we have starring NW 7.5 a new option which called CDS table </a:t>
            </a:r>
            <a:r>
              <a:rPr lang="en-US" dirty="0" smtClean="0">
                <a:solidFill>
                  <a:prstClr val="black"/>
                </a:solidFill>
              </a:rPr>
              <a:t>function.</a:t>
            </a:r>
            <a:endParaRPr lang="en-US" dirty="0">
              <a:solidFill>
                <a:prstClr val="black"/>
              </a:solidFill>
            </a:endParaRPr>
          </a:p>
          <a:p>
            <a:pPr lvl="1">
              <a:defRPr/>
            </a:pPr>
            <a:endParaRPr lang="en-US" dirty="0">
              <a:solidFill>
                <a:prstClr val="black"/>
              </a:solidFill>
            </a:endParaRPr>
          </a:p>
          <a:p>
            <a:pPr marL="342900" lvl="0" indent="-342900">
              <a:buFontTx/>
              <a:buAutoNum type="arabicPeriod"/>
              <a:defRPr/>
            </a:pPr>
            <a:r>
              <a:rPr lang="en-US" dirty="0">
                <a:solidFill>
                  <a:prstClr val="black"/>
                </a:solidFill>
              </a:rPr>
              <a:t>How do we secure Data using CDS views</a:t>
            </a:r>
          </a:p>
          <a:p>
            <a:pPr lvl="1">
              <a:defRPr/>
            </a:pPr>
            <a:r>
              <a:rPr lang="en-US" dirty="0">
                <a:solidFill>
                  <a:prstClr val="black"/>
                </a:solidFill>
              </a:rPr>
              <a:t>CDS DCL </a:t>
            </a:r>
            <a:r>
              <a:rPr lang="en-US" dirty="0" smtClean="0">
                <a:solidFill>
                  <a:prstClr val="black"/>
                </a:solidFill>
              </a:rPr>
              <a:t>concept.</a:t>
            </a:r>
            <a:endParaRPr lang="en-US" dirty="0">
              <a:solidFill>
                <a:prstClr val="black"/>
              </a:solidFill>
            </a:endParaRPr>
          </a:p>
          <a:p>
            <a:pPr lvl="1">
              <a:defRPr/>
            </a:pPr>
            <a:endParaRPr lang="en-US" dirty="0">
              <a:solidFill>
                <a:prstClr val="black"/>
              </a:solidFill>
            </a:endParaRPr>
          </a:p>
          <a:p>
            <a:pPr marL="342900" lvl="0" indent="-342900">
              <a:buFontTx/>
              <a:buAutoNum type="arabicPeriod"/>
              <a:defRPr/>
            </a:pPr>
            <a:r>
              <a:rPr lang="en-US" dirty="0">
                <a:solidFill>
                  <a:prstClr val="black"/>
                </a:solidFill>
              </a:rPr>
              <a:t>Can I extend a SAP Delivered CDS view?</a:t>
            </a:r>
          </a:p>
          <a:p>
            <a:pPr lvl="1">
              <a:defRPr/>
            </a:pPr>
            <a:r>
              <a:rPr lang="en-US" dirty="0">
                <a:solidFill>
                  <a:prstClr val="black"/>
                </a:solidFill>
              </a:rPr>
              <a:t>Yes, we have CDS Extension </a:t>
            </a:r>
            <a:r>
              <a:rPr lang="en-US" dirty="0" smtClean="0">
                <a:solidFill>
                  <a:prstClr val="black"/>
                </a:solidFill>
              </a:rPr>
              <a:t>concept.</a:t>
            </a:r>
            <a:endParaRPr lang="en-US" dirty="0">
              <a:solidFill>
                <a:prstClr val="black"/>
              </a:solidFill>
            </a:endParaRPr>
          </a:p>
          <a:p>
            <a:pPr lvl="1">
              <a:defRPr/>
            </a:pPr>
            <a:endParaRPr lang="en-US" dirty="0">
              <a:solidFill>
                <a:prstClr val="black"/>
              </a:solidFill>
            </a:endParaRPr>
          </a:p>
          <a:p>
            <a:pPr marL="342900" lvl="0" indent="-342900">
              <a:buFontTx/>
              <a:buAutoNum type="arabicPeriod"/>
              <a:defRPr/>
            </a:pPr>
            <a:r>
              <a:rPr lang="en-US" dirty="0">
                <a:solidFill>
                  <a:prstClr val="black"/>
                </a:solidFill>
              </a:rPr>
              <a:t>Where can I find the list of All the SAP Delivered CDS views in S/4HANA.</a:t>
            </a:r>
          </a:p>
          <a:p>
            <a:pPr lvl="0">
              <a:defRPr/>
            </a:pPr>
            <a:r>
              <a:rPr lang="en-US" dirty="0" smtClean="0">
                <a:solidFill>
                  <a:prstClr val="black"/>
                </a:solidFill>
              </a:rPr>
              <a:t>	</a:t>
            </a:r>
            <a:r>
              <a:rPr lang="en-US" dirty="0" smtClean="0">
                <a:solidFill>
                  <a:prstClr val="black"/>
                </a:solidFill>
                <a:hlinkClick r:id="rId5"/>
              </a:rPr>
              <a:t>https</a:t>
            </a:r>
            <a:r>
              <a:rPr lang="en-US" dirty="0">
                <a:solidFill>
                  <a:prstClr val="black"/>
                </a:solidFill>
                <a:hlinkClick r:id="rId5"/>
              </a:rPr>
              <a:t>://api.sap.com/themes/CDSViews</a:t>
            </a:r>
            <a:endParaRPr lang="en-US" dirty="0">
              <a:solidFill>
                <a:prstClr val="black"/>
              </a:solidFill>
            </a:endParaRPr>
          </a:p>
          <a:p>
            <a:pPr lvl="0">
              <a:defRPr/>
            </a:pPr>
            <a:endParaRPr lang="en-US" dirty="0">
              <a:solidFill>
                <a:prstClr val="black"/>
              </a:solidFill>
            </a:endParaRPr>
          </a:p>
          <a:p>
            <a:pPr marL="342900" lvl="0" indent="-342900">
              <a:buAutoNum type="arabicPeriod" startAt="6"/>
              <a:defRPr/>
            </a:pPr>
            <a:r>
              <a:rPr lang="en-US" dirty="0">
                <a:solidFill>
                  <a:prstClr val="black"/>
                </a:solidFill>
              </a:rPr>
              <a:t>I hear a term called CDS Entity, SAP says that this will overwrite CDS views. Is it true?</a:t>
            </a:r>
          </a:p>
          <a:p>
            <a:pPr lvl="0">
              <a:defRPr/>
            </a:pPr>
            <a:r>
              <a:rPr lang="en-US" dirty="0">
                <a:solidFill>
                  <a:prstClr val="black"/>
                </a:solidFill>
              </a:rPr>
              <a:t> </a:t>
            </a:r>
            <a:r>
              <a:rPr lang="en-US" dirty="0" smtClean="0">
                <a:solidFill>
                  <a:prstClr val="black"/>
                </a:solidFill>
              </a:rPr>
              <a:t>         Yes</a:t>
            </a:r>
            <a:r>
              <a:rPr lang="en-US" dirty="0">
                <a:solidFill>
                  <a:prstClr val="black"/>
                </a:solidFill>
              </a:rPr>
              <a:t>. </a:t>
            </a:r>
          </a:p>
          <a:p>
            <a:pPr lvl="0">
              <a:defRPr/>
            </a:pPr>
            <a:endParaRPr lang="en-US" dirty="0">
              <a:solidFill>
                <a:prstClr val="black"/>
              </a:solidFill>
            </a:endParaRPr>
          </a:p>
        </p:txBody>
      </p:sp>
    </p:spTree>
    <p:extLst>
      <p:ext uri="{BB962C8B-B14F-4D97-AF65-F5344CB8AC3E}">
        <p14:creationId xmlns:p14="http://schemas.microsoft.com/office/powerpoint/2010/main" val="173962803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08756"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Paradigm Changes in Application Programming</a:t>
            </a:r>
            <a:endParaRPr lang="en-US" sz="3600" b="1" dirty="0">
              <a:latin typeface="Cooper Black" panose="0208090404030B020404" pitchFamily="18" charset="0"/>
            </a:endParaRP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6" name="Picture 15">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7" name="Rectangle 6"/>
          <p:cNvSpPr/>
          <p:nvPr/>
        </p:nvSpPr>
        <p:spPr bwMode="gray">
          <a:xfrm>
            <a:off x="4093026" y="3859956"/>
            <a:ext cx="4246034" cy="1838165"/>
          </a:xfrm>
          <a:prstGeom prst="rect">
            <a:avLst/>
          </a:prstGeom>
          <a:solidFill>
            <a:schemeClr val="bg1"/>
          </a:solidFill>
          <a:ln w="19050" cmpd="sng" algn="ctr">
            <a:solidFill>
              <a:schemeClr val="accent5"/>
            </a:solidFill>
            <a:miter lim="800000"/>
            <a:headEnd/>
            <a:tailEnd/>
          </a:ln>
        </p:spPr>
        <p:txBody>
          <a:bodyPr vert="vert270" lIns="89958" tIns="71966" rIns="89958" bIns="71966" rtlCol="0" anchor="ctr"/>
          <a:lstStyle/>
          <a:p>
            <a:pPr algn="ctr" defTabSz="914034" fontAlgn="base">
              <a:spcBef>
                <a:spcPct val="50000"/>
              </a:spcBef>
              <a:spcAft>
                <a:spcPct val="0"/>
              </a:spcAft>
              <a:buClr>
                <a:srgbClr val="F0AB00"/>
              </a:buClr>
              <a:buSzPct val="80000"/>
            </a:pPr>
            <a:endParaRPr lang="en-GB" sz="1800" kern="0" dirty="0">
              <a:solidFill>
                <a:schemeClr val="bg1">
                  <a:lumMod val="50000"/>
                </a:schemeClr>
              </a:solidFill>
              <a:ea typeface="Arial Unicode MS" pitchFamily="34" charset="-128"/>
              <a:cs typeface="Arial Unicode MS" pitchFamily="34" charset="-128"/>
            </a:endParaRPr>
          </a:p>
        </p:txBody>
      </p:sp>
      <p:sp>
        <p:nvSpPr>
          <p:cNvPr id="9" name="Rectangle 8"/>
          <p:cNvSpPr/>
          <p:nvPr/>
        </p:nvSpPr>
        <p:spPr>
          <a:xfrm>
            <a:off x="5990254" y="4234143"/>
            <a:ext cx="1501488" cy="830613"/>
          </a:xfrm>
          <a:prstGeom prst="rect">
            <a:avLst/>
          </a:prstGeom>
          <a:noFill/>
          <a:ln w="19050" cmpd="sng">
            <a:noFill/>
          </a:ln>
        </p:spPr>
        <p:txBody>
          <a:bodyPr wrap="none" lIns="91398" tIns="45698" rIns="91398" bIns="45698">
            <a:spAutoFit/>
          </a:bodyPr>
          <a:lstStyle/>
          <a:p>
            <a:r>
              <a:rPr lang="en-GB" sz="2400" dirty="0">
                <a:ln w="12700">
                  <a:solidFill>
                    <a:schemeClr val="bg1">
                      <a:lumMod val="65000"/>
                    </a:schemeClr>
                  </a:solidFill>
                  <a:prstDash val="solid"/>
                </a:ln>
                <a:solidFill>
                  <a:srgbClr val="000000"/>
                </a:solidFill>
                <a:latin typeface="+mn-lt"/>
              </a:rPr>
              <a:t/>
            </a:r>
            <a:br>
              <a:rPr lang="en-GB" sz="2400" dirty="0">
                <a:ln w="12700">
                  <a:solidFill>
                    <a:schemeClr val="bg1">
                      <a:lumMod val="65000"/>
                    </a:schemeClr>
                  </a:solidFill>
                  <a:prstDash val="solid"/>
                </a:ln>
                <a:solidFill>
                  <a:srgbClr val="000000"/>
                </a:solidFill>
                <a:latin typeface="+mn-lt"/>
              </a:rPr>
            </a:br>
            <a:r>
              <a:rPr lang="en-GB" sz="2400" dirty="0">
                <a:ln w="12700">
                  <a:solidFill>
                    <a:schemeClr val="tx1">
                      <a:lumMod val="50000"/>
                      <a:lumOff val="50000"/>
                    </a:schemeClr>
                  </a:solidFill>
                  <a:prstDash val="solid"/>
                </a:ln>
                <a:solidFill>
                  <a:srgbClr val="7F7F7F"/>
                </a:solidFill>
                <a:latin typeface="+mn-lt"/>
              </a:rPr>
              <a:t>Database</a:t>
            </a:r>
          </a:p>
        </p:txBody>
      </p:sp>
      <p:sp>
        <p:nvSpPr>
          <p:cNvPr id="10" name="Rectangle 9"/>
          <p:cNvSpPr/>
          <p:nvPr/>
        </p:nvSpPr>
        <p:spPr bwMode="gray">
          <a:xfrm>
            <a:off x="4095745" y="1938660"/>
            <a:ext cx="4226160" cy="1560304"/>
          </a:xfrm>
          <a:prstGeom prst="rect">
            <a:avLst/>
          </a:prstGeom>
          <a:solidFill>
            <a:schemeClr val="bg1"/>
          </a:solidFill>
          <a:ln w="19050" cmpd="sng" algn="ctr">
            <a:solidFill>
              <a:schemeClr val="accent2"/>
            </a:solidFill>
            <a:miter lim="800000"/>
            <a:headEnd/>
            <a:tailEnd/>
          </a:ln>
        </p:spPr>
        <p:txBody>
          <a:bodyPr vert="vert270" lIns="89958" tIns="71966" rIns="89958" bIns="71966" rtlCol="0" anchor="ctr"/>
          <a:lstStyle/>
          <a:p>
            <a:pPr algn="ctr" defTabSz="914034" fontAlgn="base">
              <a:spcBef>
                <a:spcPct val="50000"/>
              </a:spcBef>
              <a:spcAft>
                <a:spcPct val="0"/>
              </a:spcAft>
              <a:buClr>
                <a:srgbClr val="F0AB00"/>
              </a:buClr>
              <a:buSzPct val="80000"/>
            </a:pPr>
            <a:endParaRPr lang="en-GB" sz="1800" kern="0" dirty="0">
              <a:solidFill>
                <a:schemeClr val="bg1">
                  <a:lumMod val="50000"/>
                </a:schemeClr>
              </a:solidFill>
              <a:ea typeface="Arial Unicode MS" pitchFamily="34" charset="-128"/>
              <a:cs typeface="Arial Unicode MS" pitchFamily="34" charset="-128"/>
            </a:endParaRPr>
          </a:p>
        </p:txBody>
      </p:sp>
      <p:sp>
        <p:nvSpPr>
          <p:cNvPr id="11" name="Rectangle 10"/>
          <p:cNvSpPr/>
          <p:nvPr/>
        </p:nvSpPr>
        <p:spPr>
          <a:xfrm>
            <a:off x="5990254" y="2156830"/>
            <a:ext cx="2047896" cy="1199772"/>
          </a:xfrm>
          <a:prstGeom prst="rect">
            <a:avLst/>
          </a:prstGeom>
          <a:noFill/>
          <a:ln w="19050" cmpd="sng">
            <a:noFill/>
          </a:ln>
        </p:spPr>
        <p:txBody>
          <a:bodyPr wrap="none" lIns="91398" tIns="45698" rIns="91398" bIns="45698">
            <a:spAutoFit/>
          </a:bodyPr>
          <a:lstStyle/>
          <a:p>
            <a:r>
              <a:rPr lang="en-GB" sz="2400" dirty="0">
                <a:ln w="12700">
                  <a:solidFill>
                    <a:schemeClr val="tx1">
                      <a:lumMod val="50000"/>
                      <a:lumOff val="50000"/>
                    </a:schemeClr>
                  </a:solidFill>
                  <a:prstDash val="solid"/>
                </a:ln>
                <a:solidFill>
                  <a:schemeClr val="tx1">
                    <a:lumMod val="50000"/>
                    <a:lumOff val="50000"/>
                  </a:schemeClr>
                </a:solidFill>
                <a:latin typeface="+mn-lt"/>
              </a:rPr>
              <a:t>Application </a:t>
            </a:r>
            <a:br>
              <a:rPr lang="en-GB" sz="2400" dirty="0">
                <a:ln w="12700">
                  <a:solidFill>
                    <a:schemeClr val="tx1">
                      <a:lumMod val="50000"/>
                      <a:lumOff val="50000"/>
                    </a:schemeClr>
                  </a:solidFill>
                  <a:prstDash val="solid"/>
                </a:ln>
                <a:solidFill>
                  <a:schemeClr val="tx1">
                    <a:lumMod val="50000"/>
                    <a:lumOff val="50000"/>
                  </a:schemeClr>
                </a:solidFill>
                <a:latin typeface="+mn-lt"/>
              </a:rPr>
            </a:br>
            <a:r>
              <a:rPr lang="en-GB" sz="2400" dirty="0">
                <a:ln w="12700">
                  <a:solidFill>
                    <a:schemeClr val="tx1">
                      <a:lumMod val="50000"/>
                      <a:lumOff val="50000"/>
                    </a:schemeClr>
                  </a:solidFill>
                  <a:prstDash val="solid"/>
                </a:ln>
                <a:solidFill>
                  <a:schemeClr val="tx1">
                    <a:lumMod val="50000"/>
                    <a:lumOff val="50000"/>
                  </a:schemeClr>
                </a:solidFill>
                <a:latin typeface="+mn-lt"/>
              </a:rPr>
              <a:t>Programming</a:t>
            </a:r>
            <a:br>
              <a:rPr lang="en-GB" sz="2400" dirty="0">
                <a:ln w="12700">
                  <a:solidFill>
                    <a:schemeClr val="tx1">
                      <a:lumMod val="50000"/>
                      <a:lumOff val="50000"/>
                    </a:schemeClr>
                  </a:solidFill>
                  <a:prstDash val="solid"/>
                </a:ln>
                <a:solidFill>
                  <a:schemeClr val="tx1">
                    <a:lumMod val="50000"/>
                    <a:lumOff val="50000"/>
                  </a:schemeClr>
                </a:solidFill>
                <a:latin typeface="+mn-lt"/>
              </a:rPr>
            </a:br>
            <a:r>
              <a:rPr lang="en-GB" sz="2400" dirty="0">
                <a:ln w="12700">
                  <a:solidFill>
                    <a:schemeClr val="tx1">
                      <a:lumMod val="50000"/>
                      <a:lumOff val="50000"/>
                    </a:schemeClr>
                  </a:solidFill>
                  <a:prstDash val="solid"/>
                </a:ln>
                <a:solidFill>
                  <a:schemeClr val="tx1">
                    <a:lumMod val="50000"/>
                    <a:lumOff val="50000"/>
                  </a:schemeClr>
                </a:solidFill>
                <a:latin typeface="+mn-lt"/>
              </a:rPr>
              <a:t>Models</a:t>
            </a:r>
          </a:p>
        </p:txBody>
      </p:sp>
      <p:sp>
        <p:nvSpPr>
          <p:cNvPr id="12" name="Right Triangle 11"/>
          <p:cNvSpPr/>
          <p:nvPr/>
        </p:nvSpPr>
        <p:spPr bwMode="gray">
          <a:xfrm>
            <a:off x="8575994" y="1938660"/>
            <a:ext cx="2836413" cy="3759461"/>
          </a:xfrm>
          <a:prstGeom prst="rtTriangle">
            <a:avLst/>
          </a:prstGeom>
          <a:solidFill>
            <a:schemeClr val="bg1">
              <a:alpha val="0"/>
            </a:schemeClr>
          </a:solidFill>
          <a:ln w="19050" cmpd="sng">
            <a:solidFill>
              <a:schemeClr val="accent3"/>
            </a:solidFill>
            <a:headEnd/>
            <a:tailEnd/>
          </a:ln>
        </p:spPr>
        <p:style>
          <a:lnRef idx="2">
            <a:schemeClr val="accent6"/>
          </a:lnRef>
          <a:fillRef idx="1">
            <a:schemeClr val="lt1"/>
          </a:fillRef>
          <a:effectRef idx="0">
            <a:schemeClr val="accent6"/>
          </a:effectRef>
          <a:fontRef idx="minor">
            <a:schemeClr val="dk1"/>
          </a:fontRef>
        </p:style>
        <p:txBody>
          <a:bodyPr lIns="89958" tIns="71966" rIns="89958" bIns="71966" rtlCol="0" anchor="ctr"/>
          <a:lstStyle/>
          <a:p>
            <a:pPr algn="ctr" defTabSz="914034"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13" name="Right Triangle 12"/>
          <p:cNvSpPr/>
          <p:nvPr/>
        </p:nvSpPr>
        <p:spPr bwMode="gray">
          <a:xfrm rot="10800000">
            <a:off x="927660" y="1935958"/>
            <a:ext cx="2897371" cy="3759462"/>
          </a:xfrm>
          <a:prstGeom prst="rtTriangle">
            <a:avLst/>
          </a:prstGeom>
          <a:noFill/>
          <a:ln w="19050" cmpd="sng">
            <a:solidFill>
              <a:schemeClr val="accent1"/>
            </a:solidFill>
            <a:headEnd/>
            <a:tailEnd/>
          </a:ln>
        </p:spPr>
        <p:style>
          <a:lnRef idx="2">
            <a:schemeClr val="accent6"/>
          </a:lnRef>
          <a:fillRef idx="1">
            <a:schemeClr val="lt1"/>
          </a:fillRef>
          <a:effectRef idx="0">
            <a:schemeClr val="accent6"/>
          </a:effectRef>
          <a:fontRef idx="minor">
            <a:schemeClr val="dk1"/>
          </a:fontRef>
        </p:style>
        <p:txBody>
          <a:bodyPr lIns="89958" tIns="71966" rIns="89958" bIns="71966" rtlCol="0" anchor="ctr"/>
          <a:lstStyle/>
          <a:p>
            <a:pPr algn="ctr" defTabSz="914034" fontAlgn="base">
              <a:spcBef>
                <a:spcPct val="50000"/>
              </a:spcBef>
              <a:spcAft>
                <a:spcPct val="0"/>
              </a:spcAft>
              <a:buClr>
                <a:srgbClr val="F0AB00"/>
              </a:buClr>
              <a:buSzPct val="80000"/>
            </a:pPr>
            <a:endParaRPr lang="en-US" sz="2000" kern="0" dirty="0">
              <a:ea typeface="Arial Unicode MS" pitchFamily="34" charset="-128"/>
              <a:cs typeface="Arial Unicode MS" pitchFamily="34" charset="-128"/>
            </a:endParaRPr>
          </a:p>
        </p:txBody>
      </p:sp>
      <p:sp>
        <p:nvSpPr>
          <p:cNvPr id="14" name="TextBox 13"/>
          <p:cNvSpPr txBox="1"/>
          <p:nvPr/>
        </p:nvSpPr>
        <p:spPr>
          <a:xfrm rot="3116429">
            <a:off x="508792" y="3753488"/>
            <a:ext cx="3130054" cy="276871"/>
          </a:xfrm>
          <a:prstGeom prst="rect">
            <a:avLst/>
          </a:prstGeom>
          <a:noFill/>
          <a:ln w="19050" cmpd="sng">
            <a:noFill/>
          </a:ln>
        </p:spPr>
        <p:txBody>
          <a:bodyPr wrap="square" lIns="0" tIns="0" rIns="0" bIns="0" rtlCol="0">
            <a:spAutoFit/>
          </a:bodyPr>
          <a:lstStyle/>
          <a:p>
            <a:pPr algn="ctr" fontAlgn="base">
              <a:spcBef>
                <a:spcPts val="600"/>
              </a:spcBef>
              <a:spcAft>
                <a:spcPct val="0"/>
              </a:spcAft>
              <a:buClr>
                <a:srgbClr val="F0AB00"/>
              </a:buClr>
              <a:buSzPct val="80000"/>
            </a:pPr>
            <a:r>
              <a:rPr lang="en-US" sz="1800" kern="0" dirty="0">
                <a:latin typeface="+mn-lt"/>
                <a:ea typeface="Arial Unicode MS" pitchFamily="34" charset="-128"/>
                <a:cs typeface="Avenir Book"/>
              </a:rPr>
              <a:t>Classic Approach</a:t>
            </a:r>
          </a:p>
        </p:txBody>
      </p:sp>
      <p:sp>
        <p:nvSpPr>
          <p:cNvPr id="15" name="TextBox 14"/>
          <p:cNvSpPr txBox="1"/>
          <p:nvPr/>
        </p:nvSpPr>
        <p:spPr>
          <a:xfrm rot="3216082">
            <a:off x="8725688" y="3628662"/>
            <a:ext cx="3207439" cy="276871"/>
          </a:xfrm>
          <a:prstGeom prst="rect">
            <a:avLst/>
          </a:prstGeom>
          <a:noFill/>
          <a:ln w="19050" cmpd="sng">
            <a:noFill/>
          </a:ln>
        </p:spPr>
        <p:txBody>
          <a:bodyPr wrap="square" lIns="0" tIns="0" rIns="0" bIns="0" rtlCol="0">
            <a:spAutoFit/>
          </a:bodyPr>
          <a:lstStyle/>
          <a:p>
            <a:pPr algn="ctr" fontAlgn="base">
              <a:spcBef>
                <a:spcPts val="600"/>
              </a:spcBef>
              <a:spcAft>
                <a:spcPct val="0"/>
              </a:spcAft>
              <a:buClr>
                <a:srgbClr val="F0AB00"/>
              </a:buClr>
              <a:buSzPct val="80000"/>
            </a:pPr>
            <a:r>
              <a:rPr lang="en-US" sz="1800" kern="0" dirty="0">
                <a:latin typeface="+mn-lt"/>
                <a:ea typeface="Arial Unicode MS" pitchFamily="34" charset="-128"/>
                <a:cs typeface="Arial"/>
              </a:rPr>
              <a:t>Data </a:t>
            </a:r>
            <a:r>
              <a:rPr lang="en-US" sz="1800" kern="0" dirty="0">
                <a:latin typeface="+mn-lt"/>
                <a:ea typeface="Arial Unicode MS" pitchFamily="34" charset="-128"/>
                <a:cs typeface="Avenir Book"/>
              </a:rPr>
              <a:t>Centric</a:t>
            </a:r>
            <a:r>
              <a:rPr lang="en-US" sz="1800" kern="0" dirty="0">
                <a:latin typeface="+mn-lt"/>
                <a:ea typeface="Arial Unicode MS" pitchFamily="34" charset="-128"/>
                <a:cs typeface="Arial"/>
              </a:rPr>
              <a:t> Approach</a:t>
            </a:r>
          </a:p>
        </p:txBody>
      </p:sp>
      <p:sp>
        <p:nvSpPr>
          <p:cNvPr id="17" name="Isosceles Triangle 16"/>
          <p:cNvSpPr/>
          <p:nvPr/>
        </p:nvSpPr>
        <p:spPr bwMode="gray">
          <a:xfrm>
            <a:off x="4096819" y="3538012"/>
            <a:ext cx="2125015" cy="270790"/>
          </a:xfrm>
          <a:prstGeom prst="triangle">
            <a:avLst/>
          </a:prstGeom>
          <a:solidFill>
            <a:srgbClr val="F0AB00"/>
          </a:solidFill>
          <a:ln w="19050" cmpd="sng">
            <a:solidFill>
              <a:schemeClr val="accent1"/>
            </a:solidFill>
            <a:headEnd/>
            <a:tailEnd/>
          </a:ln>
        </p:spPr>
        <p:style>
          <a:lnRef idx="2">
            <a:schemeClr val="accent6"/>
          </a:lnRef>
          <a:fillRef idx="1">
            <a:schemeClr val="lt1"/>
          </a:fillRef>
          <a:effectRef idx="0">
            <a:schemeClr val="accent6"/>
          </a:effectRef>
          <a:fontRef idx="minor">
            <a:schemeClr val="dk1"/>
          </a:fontRef>
        </p:style>
        <p:txBody>
          <a:bodyPr lIns="89958" tIns="71966" rIns="89958" bIns="71966" rtlCol="0" anchor="ctr"/>
          <a:lstStyle/>
          <a:p>
            <a:pPr algn="ctr" defTabSz="914034"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18" name="Isosceles Triangle 17"/>
          <p:cNvSpPr/>
          <p:nvPr/>
        </p:nvSpPr>
        <p:spPr bwMode="gray">
          <a:xfrm rot="10800000">
            <a:off x="6235715" y="3568929"/>
            <a:ext cx="2125015" cy="245846"/>
          </a:xfrm>
          <a:prstGeom prst="triangle">
            <a:avLst/>
          </a:prstGeom>
          <a:solidFill>
            <a:schemeClr val="accent3"/>
          </a:solidFill>
          <a:ln w="19050" cmpd="sng" algn="ctr">
            <a:solidFill>
              <a:schemeClr val="accent3"/>
            </a:solid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20" name="TextBox 19"/>
          <p:cNvSpPr txBox="1"/>
          <p:nvPr/>
        </p:nvSpPr>
        <p:spPr>
          <a:xfrm>
            <a:off x="1621984" y="2043532"/>
            <a:ext cx="2122236" cy="984657"/>
          </a:xfrm>
          <a:prstGeom prst="rect">
            <a:avLst/>
          </a:prstGeom>
          <a:noFill/>
          <a:ln w="19050" cmpd="sng">
            <a:noFill/>
          </a:ln>
        </p:spPr>
        <p:txBody>
          <a:bodyPr wrap="square" lIns="0" tIns="0" rIns="0" bIns="0" rtlCol="0">
            <a:spAutoFit/>
          </a:bodyPr>
          <a:lstStyle/>
          <a:p>
            <a:pPr algn="r" fontAlgn="base">
              <a:spcBef>
                <a:spcPts val="600"/>
              </a:spcBef>
              <a:spcAft>
                <a:spcPct val="0"/>
              </a:spcAft>
              <a:buClr>
                <a:srgbClr val="F0AB00"/>
              </a:buClr>
              <a:buSzPct val="80000"/>
            </a:pPr>
            <a:r>
              <a:rPr lang="en-US" sz="1600" b="1" kern="0" dirty="0">
                <a:solidFill>
                  <a:schemeClr val="accent4"/>
                </a:solidFill>
                <a:latin typeface="+mn-lt"/>
                <a:ea typeface="Arial Unicode MS" pitchFamily="34" charset="-128"/>
                <a:cs typeface="Avenir Black"/>
              </a:rPr>
              <a:t>Data-to-Code</a:t>
            </a:r>
            <a:r>
              <a:rPr lang="en-US" sz="1600" kern="0" dirty="0">
                <a:latin typeface="+mn-lt"/>
                <a:ea typeface="Arial Unicode MS" pitchFamily="34" charset="-128"/>
                <a:cs typeface="Avenir Black"/>
              </a:rPr>
              <a:t/>
            </a:r>
            <a:br>
              <a:rPr lang="en-US" sz="1600" kern="0" dirty="0">
                <a:latin typeface="+mn-lt"/>
                <a:ea typeface="Arial Unicode MS" pitchFamily="34" charset="-128"/>
                <a:cs typeface="Avenir Black"/>
              </a:rPr>
            </a:br>
            <a:r>
              <a:rPr lang="en-US" sz="1600" kern="0" dirty="0">
                <a:latin typeface="+mn-lt"/>
                <a:ea typeface="Arial Unicode MS" pitchFamily="34" charset="-128"/>
                <a:cs typeface="Avenir Book"/>
              </a:rPr>
              <a:t>Intensive computations</a:t>
            </a:r>
            <a:br>
              <a:rPr lang="en-US" sz="1600" kern="0" dirty="0">
                <a:latin typeface="+mn-lt"/>
                <a:ea typeface="Arial Unicode MS" pitchFamily="34" charset="-128"/>
                <a:cs typeface="Avenir Book"/>
              </a:rPr>
            </a:br>
            <a:r>
              <a:rPr lang="en-US" sz="1600" kern="0" dirty="0">
                <a:latin typeface="+mn-lt"/>
                <a:ea typeface="Arial Unicode MS" pitchFamily="34" charset="-128"/>
                <a:cs typeface="Avenir Book"/>
              </a:rPr>
              <a:t>in </a:t>
            </a:r>
            <a:r>
              <a:rPr lang="en-US" sz="1600" b="1" kern="0" dirty="0">
                <a:latin typeface="+mn-lt"/>
                <a:ea typeface="Arial Unicode MS" pitchFamily="34" charset="-128"/>
                <a:cs typeface="Avenir Black"/>
              </a:rPr>
              <a:t>APPLICATION</a:t>
            </a:r>
            <a:r>
              <a:rPr lang="en-US" sz="1600" kern="0" dirty="0">
                <a:latin typeface="+mn-lt"/>
                <a:ea typeface="Arial Unicode MS" pitchFamily="34" charset="-128"/>
                <a:cs typeface="Avenir Book"/>
              </a:rPr>
              <a:t/>
            </a:r>
            <a:br>
              <a:rPr lang="en-US" sz="1600" kern="0" dirty="0">
                <a:latin typeface="+mn-lt"/>
                <a:ea typeface="Arial Unicode MS" pitchFamily="34" charset="-128"/>
                <a:cs typeface="Avenir Book"/>
              </a:rPr>
            </a:br>
            <a:r>
              <a:rPr lang="en-US" sz="1600" kern="0" dirty="0">
                <a:latin typeface="+mn-lt"/>
                <a:ea typeface="Arial Unicode MS" pitchFamily="34" charset="-128"/>
                <a:cs typeface="Avenir Book"/>
              </a:rPr>
              <a:t>layer</a:t>
            </a:r>
          </a:p>
        </p:txBody>
      </p:sp>
      <p:sp>
        <p:nvSpPr>
          <p:cNvPr id="21" name="TextBox 20"/>
          <p:cNvSpPr txBox="1"/>
          <p:nvPr/>
        </p:nvSpPr>
        <p:spPr>
          <a:xfrm>
            <a:off x="8669740" y="4610878"/>
            <a:ext cx="2023481" cy="984657"/>
          </a:xfrm>
          <a:prstGeom prst="rect">
            <a:avLst/>
          </a:prstGeom>
          <a:noFill/>
          <a:ln w="19050" cmpd="sng">
            <a:noFill/>
          </a:ln>
        </p:spPr>
        <p:txBody>
          <a:bodyPr wrap="square" lIns="0" tIns="0" rIns="0" bIns="0" rtlCol="0">
            <a:spAutoFit/>
          </a:bodyPr>
          <a:lstStyle/>
          <a:p>
            <a:pPr fontAlgn="base">
              <a:spcBef>
                <a:spcPts val="600"/>
              </a:spcBef>
              <a:spcAft>
                <a:spcPct val="0"/>
              </a:spcAft>
              <a:buClr>
                <a:srgbClr val="F0AB00"/>
              </a:buClr>
              <a:buSzPct val="80000"/>
            </a:pPr>
            <a:r>
              <a:rPr lang="en-US" sz="1600" b="1" kern="0" dirty="0">
                <a:solidFill>
                  <a:schemeClr val="accent3"/>
                </a:solidFill>
                <a:latin typeface="+mn-lt"/>
                <a:ea typeface="Arial Unicode MS" pitchFamily="34" charset="-128"/>
                <a:cs typeface="Avenir Black"/>
              </a:rPr>
              <a:t>Code-to-Data</a:t>
            </a:r>
            <a:r>
              <a:rPr lang="en-US" sz="1600" b="1" kern="0" dirty="0">
                <a:latin typeface="+mn-lt"/>
                <a:ea typeface="Arial Unicode MS" pitchFamily="34" charset="-128"/>
                <a:cs typeface="Avenir Black"/>
              </a:rPr>
              <a:t/>
            </a:r>
            <a:br>
              <a:rPr lang="en-US" sz="1600" b="1" kern="0" dirty="0">
                <a:latin typeface="+mn-lt"/>
                <a:ea typeface="Arial Unicode MS" pitchFamily="34" charset="-128"/>
                <a:cs typeface="Avenir Black"/>
              </a:rPr>
            </a:br>
            <a:r>
              <a:rPr lang="en-US" sz="1600" kern="0" dirty="0">
                <a:latin typeface="+mn-lt"/>
                <a:ea typeface="Arial Unicode MS" pitchFamily="34" charset="-128"/>
                <a:cs typeface="Avenir Book"/>
              </a:rPr>
              <a:t>Intensive computations</a:t>
            </a:r>
            <a:br>
              <a:rPr lang="en-US" sz="1600" kern="0" dirty="0">
                <a:latin typeface="+mn-lt"/>
                <a:ea typeface="Arial Unicode MS" pitchFamily="34" charset="-128"/>
                <a:cs typeface="Avenir Book"/>
              </a:rPr>
            </a:br>
            <a:r>
              <a:rPr lang="en-US" sz="1600" kern="0" dirty="0">
                <a:latin typeface="+mn-lt"/>
                <a:ea typeface="Arial Unicode MS" pitchFamily="34" charset="-128"/>
                <a:cs typeface="Avenir Book"/>
              </a:rPr>
              <a:t>in </a:t>
            </a:r>
            <a:r>
              <a:rPr lang="en-US" sz="1600" b="1" kern="0" dirty="0">
                <a:latin typeface="+mn-lt"/>
                <a:ea typeface="Arial Unicode MS" pitchFamily="34" charset="-128"/>
                <a:cs typeface="Avenir Black"/>
              </a:rPr>
              <a:t>DATABASE</a:t>
            </a:r>
            <a:r>
              <a:rPr lang="en-US" sz="1600" kern="0" dirty="0">
                <a:latin typeface="+mn-lt"/>
                <a:ea typeface="Arial Unicode MS" pitchFamily="34" charset="-128"/>
                <a:cs typeface="Avenir Book"/>
              </a:rPr>
              <a:t> layer</a:t>
            </a:r>
          </a:p>
        </p:txBody>
      </p:sp>
      <p:pic>
        <p:nvPicPr>
          <p:cNvPr id="22" name="Picture 2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67000" y="4234143"/>
            <a:ext cx="1186320" cy="1186320"/>
          </a:xfrm>
          <a:prstGeom prst="rect">
            <a:avLst/>
          </a:prstGeom>
        </p:spPr>
      </p:pic>
      <p:pic>
        <p:nvPicPr>
          <p:cNvPr id="23" name="Picture 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73296" y="2156829"/>
            <a:ext cx="1180411" cy="1180411"/>
          </a:xfrm>
          <a:prstGeom prst="rect">
            <a:avLst/>
          </a:prstGeom>
        </p:spPr>
      </p:pic>
    </p:spTree>
    <p:extLst>
      <p:ext uri="{BB962C8B-B14F-4D97-AF65-F5344CB8AC3E}">
        <p14:creationId xmlns:p14="http://schemas.microsoft.com/office/powerpoint/2010/main" val="399939290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A Family of Domain Specific Language</a:t>
            </a:r>
            <a:endParaRPr lang="en-US" sz="3600" b="1" dirty="0">
              <a:latin typeface="Cooper Black" panose="0208090404030B020404" pitchFamily="18" charset="0"/>
            </a:endParaRP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cxnSp>
        <p:nvCxnSpPr>
          <p:cNvPr id="8" name="Straight Connector 7"/>
          <p:cNvCxnSpPr/>
          <p:nvPr/>
        </p:nvCxnSpPr>
        <p:spPr>
          <a:xfrm>
            <a:off x="5958542" y="3804864"/>
            <a:ext cx="3714" cy="617130"/>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H="1">
            <a:off x="1544770" y="3200255"/>
            <a:ext cx="3714" cy="483609"/>
          </a:xfrm>
          <a:prstGeom prst="line">
            <a:avLst/>
          </a:prstGeom>
          <a:ln w="25400">
            <a:solidFill>
              <a:schemeClr val="accent3"/>
            </a:solidFill>
          </a:ln>
        </p:spPr>
        <p:style>
          <a:lnRef idx="1">
            <a:schemeClr val="accent1"/>
          </a:lnRef>
          <a:fillRef idx="0">
            <a:schemeClr val="accent1"/>
          </a:fillRef>
          <a:effectRef idx="0">
            <a:schemeClr val="accent1"/>
          </a:effectRef>
          <a:fontRef idx="minor">
            <a:schemeClr val="tx1"/>
          </a:fontRef>
        </p:style>
      </p:cxnSp>
      <p:grpSp>
        <p:nvGrpSpPr>
          <p:cNvPr id="10" name="Group 9"/>
          <p:cNvGrpSpPr/>
          <p:nvPr/>
        </p:nvGrpSpPr>
        <p:grpSpPr>
          <a:xfrm>
            <a:off x="5077546" y="4436273"/>
            <a:ext cx="1765706" cy="1767133"/>
            <a:chOff x="6630988" y="1524795"/>
            <a:chExt cx="2362994" cy="2362994"/>
          </a:xfrm>
        </p:grpSpPr>
        <p:sp>
          <p:nvSpPr>
            <p:cNvPr id="11" name="Oval 10"/>
            <p:cNvSpPr/>
            <p:nvPr/>
          </p:nvSpPr>
          <p:spPr bwMode="gray">
            <a:xfrm>
              <a:off x="6630988" y="1524795"/>
              <a:ext cx="2362994" cy="2362994"/>
            </a:xfrm>
            <a:prstGeom prst="ellipse">
              <a:avLst/>
            </a:prstGeom>
            <a:noFill/>
            <a:ln w="12700" algn="ctr">
              <a:solidFill>
                <a:schemeClr val="accent5"/>
              </a:solidFill>
              <a:prstDash val="sysDash"/>
              <a:miter lim="800000"/>
              <a:headEnd/>
              <a:tailEnd/>
            </a:ln>
          </p:spPr>
          <p:txBody>
            <a:bodyPr lIns="89958" tIns="71966" rIns="89958" bIns="71966" rtlCol="0" anchor="ctr"/>
            <a:lstStyle/>
            <a:p>
              <a:pPr algn="ctr" fontAlgn="base">
                <a:spcBef>
                  <a:spcPts val="600"/>
                </a:spcBef>
                <a:spcAft>
                  <a:spcPct val="0"/>
                </a:spcAft>
                <a:buClr>
                  <a:srgbClr val="F0AB00"/>
                </a:buClr>
                <a:buSzPct val="80000"/>
              </a:pPr>
              <a:r>
                <a:rPr lang="en-US" sz="2000" kern="0" dirty="0">
                  <a:solidFill>
                    <a:srgbClr val="DCD472"/>
                  </a:solidFill>
                  <a:ea typeface="Arial Unicode MS" pitchFamily="34" charset="-128"/>
                  <a:cs typeface="Arial Unicode MS" pitchFamily="34" charset="-128"/>
                </a:rPr>
                <a:t>functions</a:t>
              </a:r>
            </a:p>
          </p:txBody>
        </p:sp>
        <p:sp>
          <p:nvSpPr>
            <p:cNvPr id="12" name="Oval 11"/>
            <p:cNvSpPr/>
            <p:nvPr/>
          </p:nvSpPr>
          <p:spPr bwMode="gray">
            <a:xfrm>
              <a:off x="6783388" y="1677195"/>
              <a:ext cx="2048253" cy="2048253"/>
            </a:xfrm>
            <a:prstGeom prst="ellipse">
              <a:avLst/>
            </a:prstGeom>
            <a:solidFill>
              <a:schemeClr val="accent5"/>
            </a:solidFill>
            <a:ln w="12700" algn="ctr">
              <a:noFill/>
              <a:prstDash val="sysDash"/>
              <a:miter lim="800000"/>
              <a:headEnd/>
              <a:tailEnd/>
            </a:ln>
          </p:spPr>
          <p:txBody>
            <a:bodyPr lIns="0" tIns="0" rIns="0" bIns="0" rtlCol="0" anchor="ctr"/>
            <a:lstStyle/>
            <a:p>
              <a:pPr algn="ctr" fontAlgn="base">
                <a:spcBef>
                  <a:spcPts val="600"/>
                </a:spcBef>
                <a:spcAft>
                  <a:spcPct val="0"/>
                </a:spcAft>
                <a:buClr>
                  <a:srgbClr val="F0AB00"/>
                </a:buClr>
                <a:buSzPct val="80000"/>
              </a:pPr>
              <a:r>
                <a:rPr lang="en-US" sz="2000" kern="0" dirty="0">
                  <a:solidFill>
                    <a:schemeClr val="bg1"/>
                  </a:solidFill>
                  <a:ea typeface="Arial Unicode MS" pitchFamily="34" charset="-128"/>
                  <a:cs typeface="Arial Unicode MS" pitchFamily="34" charset="-128"/>
                </a:rPr>
                <a:t>QL</a:t>
              </a:r>
              <a:endParaRPr lang="en-US" sz="1050" b="1" kern="0" dirty="0">
                <a:solidFill>
                  <a:schemeClr val="bg1"/>
                </a:solidFill>
                <a:ea typeface="Arial Unicode MS" pitchFamily="34" charset="-128"/>
                <a:cs typeface="Arial Unicode MS" pitchFamily="34" charset="-128"/>
              </a:endParaRPr>
            </a:p>
          </p:txBody>
        </p:sp>
      </p:grpSp>
      <p:grpSp>
        <p:nvGrpSpPr>
          <p:cNvPr id="13" name="Group 12"/>
          <p:cNvGrpSpPr/>
          <p:nvPr/>
        </p:nvGrpSpPr>
        <p:grpSpPr>
          <a:xfrm>
            <a:off x="665632" y="1434549"/>
            <a:ext cx="1765706" cy="1765705"/>
            <a:chOff x="6630988" y="1524795"/>
            <a:chExt cx="2362994" cy="2362994"/>
          </a:xfrm>
        </p:grpSpPr>
        <p:sp>
          <p:nvSpPr>
            <p:cNvPr id="15" name="Oval 14"/>
            <p:cNvSpPr/>
            <p:nvPr/>
          </p:nvSpPr>
          <p:spPr bwMode="gray">
            <a:xfrm>
              <a:off x="6630988" y="1524795"/>
              <a:ext cx="2362994" cy="2362994"/>
            </a:xfrm>
            <a:prstGeom prst="ellipse">
              <a:avLst/>
            </a:prstGeom>
            <a:noFill/>
            <a:ln w="12700" algn="ctr">
              <a:solidFill>
                <a:schemeClr val="accent3"/>
              </a:solidFill>
              <a:prstDash val="sysDash"/>
              <a:miter lim="800000"/>
              <a:headEnd/>
              <a:tailEnd/>
            </a:ln>
          </p:spPr>
          <p:txBody>
            <a:bodyPr lIns="89958" tIns="71966" rIns="89958" bIns="71966" rtlCol="0" anchor="ctr"/>
            <a:lstStyle/>
            <a:p>
              <a:pPr algn="ctr" fontAlgn="base">
                <a:spcBef>
                  <a:spcPts val="600"/>
                </a:spcBef>
                <a:spcAft>
                  <a:spcPct val="0"/>
                </a:spcAft>
                <a:buClr>
                  <a:srgbClr val="F0AB00"/>
                </a:buClr>
                <a:buSzPct val="80000"/>
              </a:pPr>
              <a:r>
                <a:rPr lang="en-US" sz="2000" kern="0" dirty="0">
                  <a:solidFill>
                    <a:srgbClr val="DCD472"/>
                  </a:solidFill>
                  <a:ea typeface="Arial Unicode MS" pitchFamily="34" charset="-128"/>
                  <a:cs typeface="Arial Unicode MS" pitchFamily="34" charset="-128"/>
                </a:rPr>
                <a:t>functions</a:t>
              </a:r>
            </a:p>
          </p:txBody>
        </p:sp>
        <p:sp>
          <p:nvSpPr>
            <p:cNvPr id="16" name="Oval 15"/>
            <p:cNvSpPr/>
            <p:nvPr/>
          </p:nvSpPr>
          <p:spPr bwMode="gray">
            <a:xfrm>
              <a:off x="6783388" y="1677195"/>
              <a:ext cx="2048253" cy="2048253"/>
            </a:xfrm>
            <a:prstGeom prst="ellipse">
              <a:avLst/>
            </a:prstGeom>
            <a:solidFill>
              <a:schemeClr val="accent3"/>
            </a:solidFill>
            <a:ln w="12700" algn="ctr">
              <a:solidFill>
                <a:schemeClr val="accent3"/>
              </a:solidFill>
              <a:prstDash val="sysDash"/>
              <a:miter lim="800000"/>
              <a:headEnd/>
              <a:tailEnd/>
            </a:ln>
          </p:spPr>
          <p:txBody>
            <a:bodyPr lIns="0" tIns="0" rIns="0" bIns="0" rtlCol="0" anchor="ctr"/>
            <a:lstStyle/>
            <a:p>
              <a:pPr algn="ctr" fontAlgn="base">
                <a:spcBef>
                  <a:spcPts val="600"/>
                </a:spcBef>
                <a:spcAft>
                  <a:spcPct val="0"/>
                </a:spcAft>
                <a:buClr>
                  <a:srgbClr val="F0AB00"/>
                </a:buClr>
                <a:buSzPct val="80000"/>
              </a:pPr>
              <a:r>
                <a:rPr lang="en-US" sz="2000" kern="0" dirty="0">
                  <a:solidFill>
                    <a:schemeClr val="bg1"/>
                  </a:solidFill>
                  <a:ea typeface="Arial Unicode MS" pitchFamily="34" charset="-128"/>
                  <a:cs typeface="Arial Unicode MS" pitchFamily="34" charset="-128"/>
                </a:rPr>
                <a:t>DDL</a:t>
              </a:r>
            </a:p>
          </p:txBody>
        </p:sp>
      </p:grpSp>
      <p:sp>
        <p:nvSpPr>
          <p:cNvPr id="17" name="Rectangle 16"/>
          <p:cNvSpPr/>
          <p:nvPr/>
        </p:nvSpPr>
        <p:spPr>
          <a:xfrm>
            <a:off x="2458984" y="1690658"/>
            <a:ext cx="3695730" cy="1246056"/>
          </a:xfrm>
          <a:prstGeom prst="rect">
            <a:avLst/>
          </a:prstGeom>
        </p:spPr>
        <p:txBody>
          <a:bodyPr wrap="square">
            <a:noAutofit/>
          </a:bodyPr>
          <a:lstStyle/>
          <a:p>
            <a:pPr defTabSz="914034" fontAlgn="base">
              <a:spcBef>
                <a:spcPct val="50000"/>
              </a:spcBef>
              <a:spcAft>
                <a:spcPct val="0"/>
              </a:spcAft>
              <a:buClr>
                <a:srgbClr val="F0AB00"/>
              </a:buClr>
              <a:buSzPct val="80000"/>
            </a:pPr>
            <a:r>
              <a:rPr lang="en-GB" sz="1400" kern="0" dirty="0">
                <a:ea typeface="Arial Unicode MS" pitchFamily="34" charset="-128"/>
                <a:cs typeface="Arial"/>
              </a:rPr>
              <a:t>Data modelling and retrieval on a higher semantic level </a:t>
            </a:r>
          </a:p>
          <a:p>
            <a:pPr defTabSz="914034" fontAlgn="base">
              <a:spcBef>
                <a:spcPct val="50000"/>
              </a:spcBef>
              <a:spcAft>
                <a:spcPct val="0"/>
              </a:spcAft>
              <a:buClr>
                <a:srgbClr val="F0AB00"/>
              </a:buClr>
              <a:buSzPct val="80000"/>
            </a:pPr>
            <a:r>
              <a:rPr lang="en-GB" sz="1400" kern="0" dirty="0">
                <a:ea typeface="Arial Unicode MS" pitchFamily="34" charset="-128"/>
                <a:cs typeface="Arial"/>
              </a:rPr>
              <a:t>Extends native SQL leads to higher productivity </a:t>
            </a:r>
          </a:p>
          <a:p>
            <a:pPr algn="ctr" defTabSz="914034" fontAlgn="base">
              <a:spcBef>
                <a:spcPct val="50000"/>
              </a:spcBef>
              <a:spcAft>
                <a:spcPct val="0"/>
              </a:spcAft>
              <a:buClr>
                <a:srgbClr val="F0AB00"/>
              </a:buClr>
              <a:buSzPct val="80000"/>
            </a:pPr>
            <a:endParaRPr lang="en-GB" sz="1600" kern="0" dirty="0">
              <a:solidFill>
                <a:schemeClr val="bg1"/>
              </a:solidFill>
              <a:ea typeface="Arial Unicode MS" pitchFamily="34" charset="-128"/>
              <a:cs typeface="Arial"/>
            </a:endParaRPr>
          </a:p>
        </p:txBody>
      </p:sp>
      <p:sp>
        <p:nvSpPr>
          <p:cNvPr id="18" name="Rectangle 17"/>
          <p:cNvSpPr/>
          <p:nvPr/>
        </p:nvSpPr>
        <p:spPr>
          <a:xfrm>
            <a:off x="1857382" y="4895745"/>
            <a:ext cx="3212734" cy="898432"/>
          </a:xfrm>
          <a:prstGeom prst="rect">
            <a:avLst/>
          </a:prstGeom>
        </p:spPr>
        <p:txBody>
          <a:bodyPr wrap="square">
            <a:noAutofit/>
          </a:bodyPr>
          <a:lstStyle/>
          <a:p>
            <a:pPr algn="r" defTabSz="914034" fontAlgn="base">
              <a:spcBef>
                <a:spcPct val="50000"/>
              </a:spcBef>
              <a:spcAft>
                <a:spcPct val="0"/>
              </a:spcAft>
              <a:buClr>
                <a:srgbClr val="F0AB00"/>
              </a:buClr>
              <a:buSzPct val="80000"/>
            </a:pPr>
            <a:r>
              <a:rPr lang="en-GB" sz="1400" kern="0" dirty="0">
                <a:ea typeface="Arial Unicode MS" pitchFamily="34" charset="-128"/>
                <a:cs typeface="Arial"/>
              </a:rPr>
              <a:t>Consume CDS entities via</a:t>
            </a:r>
            <a:br>
              <a:rPr lang="en-GB" sz="1400" kern="0" dirty="0">
                <a:ea typeface="Arial Unicode MS" pitchFamily="34" charset="-128"/>
                <a:cs typeface="Arial"/>
              </a:rPr>
            </a:br>
            <a:r>
              <a:rPr lang="en-GB" sz="1400" kern="0" dirty="0">
                <a:ea typeface="Arial Unicode MS" pitchFamily="34" charset="-128"/>
                <a:cs typeface="Arial"/>
              </a:rPr>
              <a:t>Open SQL in ABAP</a:t>
            </a:r>
          </a:p>
          <a:p>
            <a:pPr algn="r" defTabSz="914034" fontAlgn="base">
              <a:spcBef>
                <a:spcPct val="50000"/>
              </a:spcBef>
              <a:spcAft>
                <a:spcPct val="0"/>
              </a:spcAft>
              <a:buClr>
                <a:srgbClr val="F0AB00"/>
              </a:buClr>
              <a:buSzPct val="80000"/>
            </a:pPr>
            <a:r>
              <a:rPr lang="en-GB" sz="1400" kern="0" dirty="0">
                <a:ea typeface="Arial Unicode MS" pitchFamily="34" charset="-128"/>
                <a:cs typeface="Arial"/>
              </a:rPr>
              <a:t>Fully transparent SQL extensions</a:t>
            </a:r>
          </a:p>
        </p:txBody>
      </p:sp>
      <p:sp>
        <p:nvSpPr>
          <p:cNvPr id="19" name="Rounded Rectangle 18"/>
          <p:cNvSpPr/>
          <p:nvPr/>
        </p:nvSpPr>
        <p:spPr bwMode="gray">
          <a:xfrm>
            <a:off x="653280" y="3683866"/>
            <a:ext cx="3526368" cy="464733"/>
          </a:xfrm>
          <a:prstGeom prst="roundRect">
            <a:avLst>
              <a:gd name="adj" fmla="val 50000"/>
            </a:avLst>
          </a:prstGeom>
          <a:solidFill>
            <a:schemeClr val="accent3"/>
          </a:solidFill>
          <a:ln w="6350" algn="ctr">
            <a:noFill/>
            <a:miter lim="800000"/>
            <a:headEnd/>
            <a:tailEnd/>
          </a:ln>
        </p:spPr>
        <p:txBody>
          <a:bodyPr lIns="179916" tIns="71966" rIns="89958" bIns="71966" rtlCol="0" anchor="ctr"/>
          <a:lstStyle/>
          <a:p>
            <a:pPr algn="ctr" defTabSz="914034" fontAlgn="base">
              <a:spcBef>
                <a:spcPct val="50000"/>
              </a:spcBef>
              <a:spcAft>
                <a:spcPct val="0"/>
              </a:spcAft>
              <a:buClr>
                <a:srgbClr val="F0AB00"/>
              </a:buClr>
              <a:buSzPct val="80000"/>
            </a:pPr>
            <a:r>
              <a:rPr lang="en-GB" sz="1600" kern="0" dirty="0">
                <a:solidFill>
                  <a:schemeClr val="bg1"/>
                </a:solidFill>
                <a:ea typeface="Arial Unicode MS" pitchFamily="34" charset="-128"/>
                <a:cs typeface="Arial Unicode MS" pitchFamily="34" charset="-128"/>
              </a:rPr>
              <a:t>Data Definition Language</a:t>
            </a:r>
          </a:p>
        </p:txBody>
      </p:sp>
      <p:sp>
        <p:nvSpPr>
          <p:cNvPr id="20" name="Rounded Rectangle 19"/>
          <p:cNvSpPr/>
          <p:nvPr/>
        </p:nvSpPr>
        <p:spPr bwMode="gray">
          <a:xfrm>
            <a:off x="7741146" y="3683866"/>
            <a:ext cx="3526368" cy="464733"/>
          </a:xfrm>
          <a:prstGeom prst="roundRect">
            <a:avLst>
              <a:gd name="adj" fmla="val 50000"/>
            </a:avLst>
          </a:prstGeom>
          <a:solidFill>
            <a:schemeClr val="accent6">
              <a:lumMod val="50000"/>
            </a:schemeClr>
          </a:solidFill>
          <a:ln w="6350" algn="ctr">
            <a:no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600" kern="0" dirty="0">
                <a:solidFill>
                  <a:schemeClr val="bg1"/>
                </a:solidFill>
                <a:ea typeface="Arial Unicode MS" pitchFamily="34" charset="-128"/>
                <a:cs typeface="Arial Unicode MS" pitchFamily="34" charset="-128"/>
              </a:rPr>
              <a:t>Data Control Language</a:t>
            </a:r>
          </a:p>
        </p:txBody>
      </p:sp>
      <p:sp>
        <p:nvSpPr>
          <p:cNvPr id="21" name="Rectangle 20"/>
          <p:cNvSpPr/>
          <p:nvPr/>
        </p:nvSpPr>
        <p:spPr>
          <a:xfrm>
            <a:off x="6232135" y="1690659"/>
            <a:ext cx="3212734" cy="1647058"/>
          </a:xfrm>
          <a:prstGeom prst="rect">
            <a:avLst/>
          </a:prstGeom>
        </p:spPr>
        <p:txBody>
          <a:bodyPr wrap="square">
            <a:noAutofit/>
          </a:bodyPr>
          <a:lstStyle/>
          <a:p>
            <a:pPr algn="r" defTabSz="914034" fontAlgn="base">
              <a:spcBef>
                <a:spcPct val="50000"/>
              </a:spcBef>
              <a:spcAft>
                <a:spcPct val="0"/>
              </a:spcAft>
              <a:buClr>
                <a:srgbClr val="F0AB00"/>
              </a:buClr>
              <a:buSzPct val="80000"/>
            </a:pPr>
            <a:r>
              <a:rPr lang="en-GB" sz="1400" kern="0" dirty="0">
                <a:ea typeface="Arial Unicode MS" pitchFamily="34" charset="-128"/>
                <a:cs typeface="Arial"/>
              </a:rPr>
              <a:t>Define authorizations for DDL views</a:t>
            </a:r>
          </a:p>
          <a:p>
            <a:pPr algn="r" defTabSz="914034" fontAlgn="base">
              <a:spcBef>
                <a:spcPct val="50000"/>
              </a:spcBef>
              <a:spcAft>
                <a:spcPct val="0"/>
              </a:spcAft>
              <a:buClr>
                <a:srgbClr val="F0AB00"/>
              </a:buClr>
              <a:buSzPct val="80000"/>
            </a:pPr>
            <a:r>
              <a:rPr lang="en-GB" sz="1400" kern="0" dirty="0">
                <a:ea typeface="Arial Unicode MS" pitchFamily="34" charset="-128"/>
                <a:cs typeface="Arial"/>
              </a:rPr>
              <a:t>Modelled and declarative approach</a:t>
            </a:r>
          </a:p>
          <a:p>
            <a:pPr algn="r" defTabSz="914034" fontAlgn="base">
              <a:spcBef>
                <a:spcPct val="50000"/>
              </a:spcBef>
              <a:spcAft>
                <a:spcPct val="0"/>
              </a:spcAft>
              <a:buClr>
                <a:srgbClr val="F0AB00"/>
              </a:buClr>
              <a:buSzPct val="80000"/>
            </a:pPr>
            <a:r>
              <a:rPr lang="en-GB" sz="1400" kern="0" dirty="0">
                <a:ea typeface="Arial Unicode MS" pitchFamily="34" charset="-128"/>
                <a:cs typeface="Arial"/>
              </a:rPr>
              <a:t>Integrates with classic authorization concepts</a:t>
            </a:r>
          </a:p>
        </p:txBody>
      </p:sp>
      <p:sp>
        <p:nvSpPr>
          <p:cNvPr id="22" name="Rectangle 21"/>
          <p:cNvSpPr/>
          <p:nvPr/>
        </p:nvSpPr>
        <p:spPr bwMode="gray">
          <a:xfrm>
            <a:off x="3659839" y="3683866"/>
            <a:ext cx="520150" cy="464733"/>
          </a:xfrm>
          <a:prstGeom prst="rect">
            <a:avLst/>
          </a:prstGeom>
          <a:solidFill>
            <a:schemeClr val="accent3"/>
          </a:solidFill>
          <a:ln w="6350" algn="ctr">
            <a:no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endParaRPr lang="en-GB" sz="2000" kern="0" dirty="0" err="1">
              <a:ea typeface="Arial Unicode MS" pitchFamily="34" charset="-128"/>
              <a:cs typeface="Arial Unicode MS" pitchFamily="34" charset="-128"/>
            </a:endParaRPr>
          </a:p>
        </p:txBody>
      </p:sp>
      <p:sp>
        <p:nvSpPr>
          <p:cNvPr id="23" name="Rectangle 22"/>
          <p:cNvSpPr/>
          <p:nvPr/>
        </p:nvSpPr>
        <p:spPr bwMode="gray">
          <a:xfrm>
            <a:off x="7741146" y="3683866"/>
            <a:ext cx="520150" cy="464733"/>
          </a:xfrm>
          <a:prstGeom prst="rect">
            <a:avLst/>
          </a:prstGeom>
          <a:solidFill>
            <a:schemeClr val="accent6">
              <a:lumMod val="50000"/>
            </a:schemeClr>
          </a:solidFill>
          <a:ln w="6350" algn="ctr">
            <a:no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endParaRPr lang="en-GB" sz="2000" kern="0" dirty="0" err="1">
              <a:ea typeface="Arial Unicode MS" pitchFamily="34" charset="-128"/>
              <a:cs typeface="Arial Unicode MS" pitchFamily="34" charset="-128"/>
            </a:endParaRPr>
          </a:p>
        </p:txBody>
      </p:sp>
      <p:sp>
        <p:nvSpPr>
          <p:cNvPr id="24" name="Rounded Rectangle 23"/>
          <p:cNvSpPr/>
          <p:nvPr/>
        </p:nvSpPr>
        <p:spPr bwMode="gray">
          <a:xfrm>
            <a:off x="4197214" y="3683866"/>
            <a:ext cx="3526368" cy="464733"/>
          </a:xfrm>
          <a:prstGeom prst="roundRect">
            <a:avLst>
              <a:gd name="adj" fmla="val 0"/>
            </a:avLst>
          </a:prstGeom>
          <a:solidFill>
            <a:schemeClr val="accent5"/>
          </a:solidFill>
          <a:ln w="6350" algn="ctr">
            <a:no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US" sz="1600" kern="0" dirty="0">
                <a:solidFill>
                  <a:schemeClr val="bg1"/>
                </a:solidFill>
                <a:ea typeface="Arial Unicode MS" pitchFamily="34" charset="-128"/>
                <a:cs typeface="Arial Unicode MS" pitchFamily="34" charset="-128"/>
              </a:rPr>
              <a:t>Query Language</a:t>
            </a:r>
          </a:p>
        </p:txBody>
      </p:sp>
      <p:cxnSp>
        <p:nvCxnSpPr>
          <p:cNvPr id="25" name="Straight Connector 24"/>
          <p:cNvCxnSpPr/>
          <p:nvPr/>
        </p:nvCxnSpPr>
        <p:spPr>
          <a:xfrm flipH="1">
            <a:off x="10380948" y="3200255"/>
            <a:ext cx="3714" cy="483609"/>
          </a:xfrm>
          <a:prstGeom prst="line">
            <a:avLst/>
          </a:prstGeom>
          <a:ln w="2540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grpSp>
        <p:nvGrpSpPr>
          <p:cNvPr id="26" name="Group 25"/>
          <p:cNvGrpSpPr/>
          <p:nvPr/>
        </p:nvGrpSpPr>
        <p:grpSpPr>
          <a:xfrm>
            <a:off x="9501810" y="1434549"/>
            <a:ext cx="1765706" cy="1765705"/>
            <a:chOff x="6630988" y="1524795"/>
            <a:chExt cx="2362994" cy="2362994"/>
          </a:xfrm>
        </p:grpSpPr>
        <p:sp>
          <p:nvSpPr>
            <p:cNvPr id="27" name="Oval 26"/>
            <p:cNvSpPr/>
            <p:nvPr/>
          </p:nvSpPr>
          <p:spPr bwMode="gray">
            <a:xfrm>
              <a:off x="6630988" y="1524795"/>
              <a:ext cx="2362994" cy="2362994"/>
            </a:xfrm>
            <a:prstGeom prst="ellipse">
              <a:avLst/>
            </a:prstGeom>
            <a:noFill/>
            <a:ln w="12700" algn="ctr">
              <a:solidFill>
                <a:schemeClr val="accent6">
                  <a:lumMod val="50000"/>
                </a:schemeClr>
              </a:solidFill>
              <a:prstDash val="sysDash"/>
              <a:miter lim="800000"/>
              <a:headEnd/>
              <a:tailEnd/>
            </a:ln>
          </p:spPr>
          <p:txBody>
            <a:bodyPr lIns="89958" tIns="71966" rIns="89958" bIns="71966" rtlCol="0" anchor="ctr"/>
            <a:lstStyle/>
            <a:p>
              <a:pPr algn="ctr" fontAlgn="base">
                <a:spcBef>
                  <a:spcPts val="600"/>
                </a:spcBef>
                <a:spcAft>
                  <a:spcPct val="0"/>
                </a:spcAft>
                <a:buClr>
                  <a:srgbClr val="F0AB00"/>
                </a:buClr>
                <a:buSzPct val="80000"/>
              </a:pPr>
              <a:r>
                <a:rPr lang="en-US" sz="2000" kern="0" dirty="0">
                  <a:solidFill>
                    <a:srgbClr val="DCD472"/>
                  </a:solidFill>
                  <a:ea typeface="Arial Unicode MS" pitchFamily="34" charset="-128"/>
                  <a:cs typeface="Arial Unicode MS" pitchFamily="34" charset="-128"/>
                </a:rPr>
                <a:t>functions</a:t>
              </a:r>
            </a:p>
          </p:txBody>
        </p:sp>
        <p:sp>
          <p:nvSpPr>
            <p:cNvPr id="28" name="Oval 27"/>
            <p:cNvSpPr/>
            <p:nvPr/>
          </p:nvSpPr>
          <p:spPr bwMode="gray">
            <a:xfrm>
              <a:off x="6783388" y="1677195"/>
              <a:ext cx="2048253" cy="2048253"/>
            </a:xfrm>
            <a:prstGeom prst="ellipse">
              <a:avLst/>
            </a:prstGeom>
            <a:solidFill>
              <a:schemeClr val="accent6">
                <a:lumMod val="50000"/>
              </a:schemeClr>
            </a:solidFill>
            <a:ln w="12700" algn="ctr">
              <a:noFill/>
              <a:prstDash val="sysDash"/>
              <a:miter lim="800000"/>
              <a:headEnd/>
              <a:tailEnd/>
            </a:ln>
          </p:spPr>
          <p:txBody>
            <a:bodyPr lIns="0" tIns="0" rIns="0" bIns="0" rtlCol="0" anchor="ctr"/>
            <a:lstStyle/>
            <a:p>
              <a:pPr algn="ctr" fontAlgn="base">
                <a:spcBef>
                  <a:spcPts val="600"/>
                </a:spcBef>
                <a:spcAft>
                  <a:spcPct val="0"/>
                </a:spcAft>
                <a:buClr>
                  <a:srgbClr val="F0AB00"/>
                </a:buClr>
                <a:buSzPct val="80000"/>
              </a:pPr>
              <a:r>
                <a:rPr lang="en-US" sz="2000" kern="0" dirty="0">
                  <a:solidFill>
                    <a:schemeClr val="bg1"/>
                  </a:solidFill>
                  <a:ea typeface="Arial Unicode MS" pitchFamily="34" charset="-128"/>
                  <a:cs typeface="Arial Unicode MS" pitchFamily="34" charset="-128"/>
                </a:rPr>
                <a:t>DCL</a:t>
              </a:r>
            </a:p>
          </p:txBody>
        </p:sp>
      </p:grpSp>
    </p:spTree>
    <p:extLst>
      <p:ext uri="{BB962C8B-B14F-4D97-AF65-F5344CB8AC3E}">
        <p14:creationId xmlns:p14="http://schemas.microsoft.com/office/powerpoint/2010/main" val="212617907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Creating CDS View </a:t>
            </a:r>
            <a:endParaRPr lang="en-US" sz="3600" b="1" dirty="0">
              <a:latin typeface="Cooper Black" panose="0208090404030B020404" pitchFamily="18" charset="0"/>
            </a:endParaRP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3" name="Picture 2"/>
          <p:cNvPicPr>
            <a:picLocks noChangeAspect="1"/>
          </p:cNvPicPr>
          <p:nvPr/>
        </p:nvPicPr>
        <p:blipFill>
          <a:blip r:embed="rId3"/>
          <a:stretch>
            <a:fillRect/>
          </a:stretch>
        </p:blipFill>
        <p:spPr>
          <a:xfrm>
            <a:off x="1044489" y="1270596"/>
            <a:ext cx="9318476" cy="5007810"/>
          </a:xfrm>
          <a:prstGeom prst="rect">
            <a:avLst/>
          </a:prstGeom>
        </p:spPr>
      </p:pic>
    </p:spTree>
    <p:extLst>
      <p:ext uri="{BB962C8B-B14F-4D97-AF65-F5344CB8AC3E}">
        <p14:creationId xmlns:p14="http://schemas.microsoft.com/office/powerpoint/2010/main" val="53204572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Core Data &amp; Service Entities</a:t>
            </a:r>
            <a:endParaRPr lang="en-US" sz="3600" b="1" dirty="0">
              <a:latin typeface="Cooper Black" panose="0208090404030B020404" pitchFamily="18" charset="0"/>
            </a:endParaRP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3" name="Picture 2"/>
          <p:cNvPicPr>
            <a:picLocks noChangeAspect="1"/>
          </p:cNvPicPr>
          <p:nvPr/>
        </p:nvPicPr>
        <p:blipFill>
          <a:blip r:embed="rId3"/>
          <a:stretch>
            <a:fillRect/>
          </a:stretch>
        </p:blipFill>
        <p:spPr>
          <a:xfrm>
            <a:off x="1131176" y="2353591"/>
            <a:ext cx="8717143" cy="4225714"/>
          </a:xfrm>
          <a:prstGeom prst="rect">
            <a:avLst/>
          </a:prstGeom>
        </p:spPr>
      </p:pic>
      <p:sp>
        <p:nvSpPr>
          <p:cNvPr id="5" name="Rectangle 4"/>
          <p:cNvSpPr/>
          <p:nvPr/>
        </p:nvSpPr>
        <p:spPr>
          <a:xfrm>
            <a:off x="371061" y="783180"/>
            <a:ext cx="11739027" cy="1477328"/>
          </a:xfrm>
          <a:prstGeom prst="rect">
            <a:avLst/>
          </a:prstGeom>
        </p:spPr>
        <p:txBody>
          <a:bodyPr wrap="square">
            <a:spAutoFit/>
          </a:bodyPr>
          <a:lstStyle/>
          <a:p>
            <a:r>
              <a:rPr lang="en-US" dirty="0"/>
              <a:t>A CDS entity has a specified number of columns, defined at the time of entity creation, but can have any number of rows. Database entities also typically have meta-data associated with them; the meta-data might include constraints on the entity or on the values within particular columns. SAP HANA Extended Application Services (SAP HANA XS) enables you to create a database entity as a design-time file in the repository. All repository files including your entity definition can be transported to other SAP HANA systems, for example, in a delivery unit. You can define the entity using CDS-compliant DDL.</a:t>
            </a:r>
          </a:p>
        </p:txBody>
      </p:sp>
    </p:spTree>
    <p:extLst>
      <p:ext uri="{BB962C8B-B14F-4D97-AF65-F5344CB8AC3E}">
        <p14:creationId xmlns:p14="http://schemas.microsoft.com/office/powerpoint/2010/main" val="108084578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iring Manager for Codility by Nuno Dias on Dribbb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68104" y="922030"/>
            <a:ext cx="7391400" cy="554355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Exercise  </a:t>
            </a:r>
            <a:endParaRPr lang="en-US" sz="3600" b="1" dirty="0">
              <a:latin typeface="Cooper Black" panose="0208090404030B020404" pitchFamily="18" charset="0"/>
            </a:endParaRP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6" name="Rectangle 5"/>
          <p:cNvSpPr/>
          <p:nvPr/>
        </p:nvSpPr>
        <p:spPr>
          <a:xfrm>
            <a:off x="351886" y="975045"/>
            <a:ext cx="4405644" cy="1246056"/>
          </a:xfrm>
          <a:prstGeom prst="rect">
            <a:avLst/>
          </a:prstGeom>
        </p:spPr>
        <p:txBody>
          <a:bodyPr wrap="square">
            <a:noAutofit/>
          </a:bodyPr>
          <a:lstStyle/>
          <a:p>
            <a:pPr defTabSz="914034" fontAlgn="base">
              <a:spcBef>
                <a:spcPct val="50000"/>
              </a:spcBef>
              <a:spcAft>
                <a:spcPct val="0"/>
              </a:spcAft>
              <a:buClr>
                <a:srgbClr val="F0AB00"/>
              </a:buClr>
              <a:buSzPct val="80000"/>
            </a:pPr>
            <a:r>
              <a:rPr lang="en-GB" sz="2000" kern="0" dirty="0" smtClean="0">
                <a:ea typeface="Arial Unicode MS" pitchFamily="34" charset="-128"/>
                <a:cs typeface="Arial"/>
                <a:hlinkClick r:id="rId4"/>
              </a:rPr>
              <a:t>Basics of CDS View &amp; CDS Entities Code </a:t>
            </a:r>
            <a:endParaRPr lang="en-GB" sz="2000" kern="0" dirty="0">
              <a:ea typeface="Arial Unicode MS" pitchFamily="34" charset="-128"/>
              <a:cs typeface="Arial"/>
            </a:endParaRPr>
          </a:p>
          <a:p>
            <a:pPr algn="ctr" defTabSz="914034" fontAlgn="base">
              <a:spcBef>
                <a:spcPct val="50000"/>
              </a:spcBef>
              <a:spcAft>
                <a:spcPct val="0"/>
              </a:spcAft>
              <a:buClr>
                <a:srgbClr val="F0AB00"/>
              </a:buClr>
              <a:buSzPct val="80000"/>
            </a:pPr>
            <a:endParaRPr lang="en-GB" sz="1600" kern="0" dirty="0">
              <a:solidFill>
                <a:schemeClr val="bg1"/>
              </a:solidFill>
              <a:ea typeface="Arial Unicode MS" pitchFamily="34" charset="-128"/>
              <a:cs typeface="Arial"/>
            </a:endParaRPr>
          </a:p>
        </p:txBody>
      </p:sp>
    </p:spTree>
    <p:extLst>
      <p:ext uri="{BB962C8B-B14F-4D97-AF65-F5344CB8AC3E}">
        <p14:creationId xmlns:p14="http://schemas.microsoft.com/office/powerpoint/2010/main" val="90965470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Premium Vector | Cartoon man with hands crossed watch hourglas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08301" y="964272"/>
            <a:ext cx="7453313" cy="465534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b="1" i="0" u="none" strike="noStrike" kern="1200" cap="none" spc="0" normalizeH="0" baseline="0" noProof="0" dirty="0">
                <a:ln>
                  <a:noFill/>
                </a:ln>
                <a:solidFill>
                  <a:prstClr val="black"/>
                </a:solidFill>
                <a:effectLst/>
                <a:uLnTx/>
                <a:uFillTx/>
                <a:latin typeface="Cooper Black" panose="0208090404030B020404" pitchFamily="18" charset="0"/>
              </a:rPr>
              <a:t>Agenda – Day </a:t>
            </a:r>
            <a:r>
              <a:rPr kumimoji="0" lang="en-US" sz="3600" b="1" i="0" u="none" strike="noStrike" kern="1200" cap="none" spc="0" normalizeH="0" baseline="0" noProof="0" dirty="0" smtClean="0">
                <a:ln>
                  <a:noFill/>
                </a:ln>
                <a:solidFill>
                  <a:prstClr val="black"/>
                </a:solidFill>
                <a:effectLst/>
                <a:uLnTx/>
                <a:uFillTx/>
                <a:latin typeface="Cooper Black" panose="0208090404030B020404" pitchFamily="18" charset="0"/>
              </a:rPr>
              <a:t>13</a:t>
            </a:r>
            <a:endParaRPr kumimoji="0" lang="en-US" sz="3600" b="1" i="0" u="none" strike="noStrike" kern="1200" cap="none" spc="0" normalizeH="0" baseline="0" noProof="0" dirty="0">
              <a:ln>
                <a:noFill/>
              </a:ln>
              <a:solidFill>
                <a:prstClr val="black"/>
              </a:solidFill>
              <a:effectLst/>
              <a:uLnTx/>
              <a:uFillTx/>
              <a:latin typeface="Cooper Black" panose="0208090404030B020404" pitchFamily="18" charset="0"/>
            </a:endParaRP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a:t>
            </a:r>
          </a:p>
        </p:txBody>
      </p:sp>
      <p:sp>
        <p:nvSpPr>
          <p:cNvPr id="5" name="TextBox 4">
            <a:extLst>
              <a:ext uri="{FF2B5EF4-FFF2-40B4-BE49-F238E27FC236}">
                <a16:creationId xmlns:a16="http://schemas.microsoft.com/office/drawing/2014/main" xmlns="" id="{27E5B41D-1DDF-48C9-A5AF-075F84492B68}"/>
              </a:ext>
            </a:extLst>
          </p:cNvPr>
          <p:cNvSpPr txBox="1"/>
          <p:nvPr/>
        </p:nvSpPr>
        <p:spPr>
          <a:xfrm>
            <a:off x="247878" y="982353"/>
            <a:ext cx="11696243" cy="4462760"/>
          </a:xfrm>
          <a:prstGeom prst="rect">
            <a:avLst/>
          </a:prstGeom>
          <a:noFill/>
        </p:spPr>
        <p:txBody>
          <a:bodyPr wrap="square" rtlCol="0">
            <a:spAutoFit/>
          </a:bodyPr>
          <a:lstStyle/>
          <a:p>
            <a:pPr marL="285750" lvl="0" indent="-285750">
              <a:buFont typeface="Arial" panose="020B0604020202020204" pitchFamily="34" charset="0"/>
              <a:buChar char="•"/>
            </a:pPr>
            <a:r>
              <a:rPr lang="en-US" i="1" dirty="0"/>
              <a:t>What is AMDP</a:t>
            </a:r>
          </a:p>
          <a:p>
            <a:pPr marL="895243" lvl="1" indent="-285750">
              <a:buFont typeface="Wingdings" panose="05000000000000000000" pitchFamily="2" charset="2"/>
              <a:buChar char="Ø"/>
            </a:pPr>
            <a:r>
              <a:rPr lang="en-US" i="1" dirty="0"/>
              <a:t>Introduction  of  AMDP</a:t>
            </a:r>
          </a:p>
          <a:p>
            <a:pPr marL="895243" lvl="1" indent="-285750">
              <a:buFont typeface="Wingdings" panose="05000000000000000000" pitchFamily="2" charset="2"/>
              <a:buChar char="Ø"/>
            </a:pPr>
            <a:r>
              <a:rPr lang="en-US" i="1" dirty="0"/>
              <a:t>Implementation of  AMDP</a:t>
            </a:r>
          </a:p>
          <a:p>
            <a:pPr marL="285750" lvl="0" indent="-285750">
              <a:buFont typeface="Arial" panose="020B0604020202020204" pitchFamily="34" charset="0"/>
              <a:buChar char="•"/>
            </a:pPr>
            <a:r>
              <a:rPr lang="en-US" i="1" dirty="0"/>
              <a:t>Why we use AMDP</a:t>
            </a:r>
          </a:p>
          <a:p>
            <a:pPr marL="285750" lvl="0" indent="-285750">
              <a:buFont typeface="Arial" panose="020B0604020202020204" pitchFamily="34" charset="0"/>
              <a:buChar char="•"/>
            </a:pPr>
            <a:r>
              <a:rPr lang="en-US" i="1" dirty="0"/>
              <a:t>Describing Rules for AMDP</a:t>
            </a:r>
          </a:p>
          <a:p>
            <a:pPr marL="285750" lvl="0" indent="-285750">
              <a:buFont typeface="Arial" panose="020B0604020202020204" pitchFamily="34" charset="0"/>
              <a:buChar char="•"/>
            </a:pPr>
            <a:r>
              <a:rPr lang="en-US" i="1" dirty="0"/>
              <a:t>Describing New way to Create Structure </a:t>
            </a:r>
          </a:p>
          <a:p>
            <a:pPr marL="285750" lvl="0" indent="-285750">
              <a:buFont typeface="Arial" panose="020B0604020202020204" pitchFamily="34" charset="0"/>
              <a:buChar char="•"/>
            </a:pPr>
            <a:r>
              <a:rPr lang="en-US" i="1" dirty="0"/>
              <a:t>Create AMDP for Consume SQL Script in ADT </a:t>
            </a:r>
          </a:p>
          <a:p>
            <a:r>
              <a:rPr lang="en-US" b="1" dirty="0"/>
              <a:t> </a:t>
            </a:r>
            <a:endParaRPr lang="en-US" dirty="0"/>
          </a:p>
          <a:p>
            <a:r>
              <a:rPr lang="en-US" i="1" dirty="0"/>
              <a:t>--</a:t>
            </a:r>
            <a:r>
              <a:rPr lang="en-US" i="1" dirty="0" smtClean="0"/>
              <a:t>Break—</a:t>
            </a:r>
          </a:p>
          <a:p>
            <a:endParaRPr lang="en-US" sz="1600" i="1" dirty="0"/>
          </a:p>
          <a:p>
            <a:pPr marL="285750" lvl="0" indent="-285750">
              <a:buFont typeface="Arial" panose="020B0604020202020204" pitchFamily="34" charset="0"/>
              <a:buChar char="•"/>
            </a:pPr>
            <a:r>
              <a:rPr lang="en-US" i="1" dirty="0"/>
              <a:t>Introduction of  CDS(Core Data &amp; Service ) </a:t>
            </a:r>
          </a:p>
          <a:p>
            <a:pPr marL="285750" lvl="0" indent="-285750">
              <a:buFont typeface="Arial" panose="020B0604020202020204" pitchFamily="34" charset="0"/>
              <a:buChar char="•"/>
            </a:pPr>
            <a:r>
              <a:rPr lang="en-US" i="1" dirty="0"/>
              <a:t>Concept of  CDS View</a:t>
            </a:r>
          </a:p>
          <a:p>
            <a:pPr marL="285750" lvl="0" indent="-285750">
              <a:buFont typeface="Arial" panose="020B0604020202020204" pitchFamily="34" charset="0"/>
              <a:buChar char="•"/>
            </a:pPr>
            <a:r>
              <a:rPr lang="en-US" i="1" dirty="0"/>
              <a:t>Describing Standard CDS View</a:t>
            </a:r>
          </a:p>
          <a:p>
            <a:pPr marL="285750" lvl="0" indent="-285750">
              <a:buFont typeface="Arial" panose="020B0604020202020204" pitchFamily="34" charset="0"/>
              <a:buChar char="•"/>
            </a:pPr>
            <a:r>
              <a:rPr lang="en-US" i="1" dirty="0"/>
              <a:t>Understanding Concept of  Code to Data Paradigm </a:t>
            </a:r>
          </a:p>
          <a:p>
            <a:pPr marL="285750" indent="-285750">
              <a:buFont typeface="Arial" panose="020B0604020202020204" pitchFamily="34" charset="0"/>
              <a:buChar char="•"/>
            </a:pPr>
            <a:r>
              <a:rPr lang="en-US" i="1" dirty="0"/>
              <a:t> Creating CDS Entities</a:t>
            </a:r>
          </a:p>
          <a:p>
            <a:endParaRPr lang="en-US" sz="1600" i="1" dirty="0"/>
          </a:p>
        </p:txBody>
      </p:sp>
      <p:pic>
        <p:nvPicPr>
          <p:cNvPr id="6" name="Picture 5">
            <a:extLst>
              <a:ext uri="{FF2B5EF4-FFF2-40B4-BE49-F238E27FC236}">
                <a16:creationId xmlns:a16="http://schemas.microsoft.com/office/drawing/2014/main" xmlns=""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Tree>
    <p:extLst>
      <p:ext uri="{BB962C8B-B14F-4D97-AF65-F5344CB8AC3E}">
        <p14:creationId xmlns:p14="http://schemas.microsoft.com/office/powerpoint/2010/main" val="23218573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xmlns=""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xmlns="" id="{C22BC072-3193-7B45-9313-D2D8113896B4}"/>
              </a:ext>
            </a:extLst>
          </p:cNvPr>
          <p:cNvPicPr>
            <a:picLocks noChangeAspect="1"/>
          </p:cNvPicPr>
          <p:nvPr/>
        </p:nvPicPr>
        <p:blipFill rotWithShape="1">
          <a:blip r:embed="rId4"/>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xmlns="" id="{2FF912B5-CB91-984A-A326-06D0A1B895C3}"/>
              </a:ext>
            </a:extLst>
          </p:cNvPr>
          <p:cNvSpPr/>
          <p:nvPr/>
        </p:nvSpPr>
        <p:spPr>
          <a:xfrm>
            <a:off x="-2415" y="-28916"/>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xmlns="" id="{FD415253-65BB-C843-B5D8-DB41A0DCD078}"/>
              </a:ext>
            </a:extLst>
          </p:cNvPr>
          <p:cNvSpPr/>
          <p:nvPr/>
        </p:nvSpPr>
        <p:spPr>
          <a:xfrm>
            <a:off x="4157978" y="3378839"/>
            <a:ext cx="4427815"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a:t>
            </a:r>
            <a:r>
              <a:rPr kumimoji="0" lang="en-IN" sz="4800" b="1" i="0" u="none" strike="noStrike" kern="1200" cap="none" spc="10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Day </a:t>
            </a:r>
            <a:r>
              <a:rPr lang="en-IN" sz="4800" b="1" spc="100" noProof="0" smtClean="0">
                <a:solidFill>
                  <a:srgbClr val="FFFFFF"/>
                </a:solidFill>
                <a:latin typeface="Arial" panose="020B0604020202020204" pitchFamily="34" charset="0"/>
                <a:cs typeface="Arial" panose="020B0604020202020204" pitchFamily="34" charset="0"/>
              </a:rPr>
              <a:t>13</a:t>
            </a:r>
            <a:endPar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12898773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028" name="Picture 4" descr="Free Vector | Flat people with question marks background">
            <a:extLst>
              <a:ext uri="{FF2B5EF4-FFF2-40B4-BE49-F238E27FC236}">
                <a16:creationId xmlns:a16="http://schemas.microsoft.com/office/drawing/2014/main" xmlns=""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39706"/>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xmlns=""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xmlns=""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Tree>
    <p:extLst>
      <p:ext uri="{BB962C8B-B14F-4D97-AF65-F5344CB8AC3E}">
        <p14:creationId xmlns:p14="http://schemas.microsoft.com/office/powerpoint/2010/main" val="13081182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xmlns=""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xmlns=""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xmlns=""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xmlns=""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xmlns=""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xmlns=""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xmlns=""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xmlns=""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xmlns=""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xmlns=""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xmlns=""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xmlns=""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xmlns=""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xmlns=""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xmlns=""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xmlns=""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xmlns=""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xmlns=""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xmlns=""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xmlns=""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xmlns=""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xmlns=""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29699778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xmlns=""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xmlns=""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xmlns=""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xmlns=""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600323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What is AMDP </a:t>
            </a: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1" name="TextBox 10">
            <a:extLst>
              <a:ext uri="{FF2B5EF4-FFF2-40B4-BE49-F238E27FC236}">
                <a16:creationId xmlns:a16="http://schemas.microsoft.com/office/drawing/2014/main" xmlns="" id="{C3D67074-ABBF-4F1F-8F04-07B7C002C1DF}"/>
              </a:ext>
            </a:extLst>
          </p:cNvPr>
          <p:cNvSpPr txBox="1"/>
          <p:nvPr/>
        </p:nvSpPr>
        <p:spPr>
          <a:xfrm>
            <a:off x="228600" y="934720"/>
            <a:ext cx="11734800" cy="31393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AMDP is a method inside an Normal ABAP Class. These methods </a:t>
            </a:r>
            <a:r>
              <a:rPr lang="en-US" dirty="0">
                <a:solidFill>
                  <a:prstClr val="black"/>
                </a:solidFill>
                <a:latin typeface="Calibri"/>
              </a:rPr>
              <a:t>are special methods which can contain the SQL Script code.</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When we write code, ABAP can tell you the syntax error also (Syntax Check)</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en-US" dirty="0">
                <a:solidFill>
                  <a:prstClr val="black"/>
                </a:solidFill>
                <a:latin typeface="Calibri"/>
              </a:rPr>
              <a:t>When we activate AMDP nothing happens in HANA, But when we call it then it creates a procedure in HANA</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We can add SQL Script code inside a method in an ABAP</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en-US" dirty="0">
                <a:solidFill>
                  <a:prstClr val="black"/>
                </a:solidFill>
                <a:latin typeface="Calibri"/>
              </a:rPr>
              <a:t>All the AMDP methods must be static</a:t>
            </a: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en-US" dirty="0">
                <a:solidFill>
                  <a:prstClr val="black"/>
                </a:solidFill>
                <a:latin typeface="Calibri"/>
              </a:rPr>
              <a:t>The same ABAP Class can also contain ABAP Code as well but we cant merge ABAP + SQLScript together</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We can call one AMDP from another AMDP</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en-US" dirty="0">
                <a:solidFill>
                  <a:prstClr val="black"/>
                </a:solidFill>
                <a:latin typeface="Calibri"/>
              </a:rPr>
              <a:t>Can an AMDP be </a:t>
            </a:r>
            <a:r>
              <a:rPr lang="en-US" dirty="0">
                <a:solidFill>
                  <a:prstClr val="black"/>
                </a:solidFill>
                <a:latin typeface="Calibri"/>
                <a:hlinkClick r:id="rId3"/>
              </a:rPr>
              <a:t>debugged</a:t>
            </a:r>
            <a:r>
              <a:rPr lang="en-US" dirty="0">
                <a:solidFill>
                  <a:prstClr val="black"/>
                </a:solidFill>
                <a:latin typeface="Calibri"/>
              </a:rPr>
              <a:t>?</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Can I also implement a </a:t>
            </a:r>
            <a:r>
              <a:rPr kumimoji="0" lang="en-US" sz="1800" b="0" i="0" u="none" strike="noStrike" kern="1200" cap="none" spc="0" normalizeH="0" baseline="0" noProof="0" dirty="0">
                <a:ln>
                  <a:noFill/>
                </a:ln>
                <a:solidFill>
                  <a:prstClr val="black"/>
                </a:solidFill>
                <a:effectLst/>
                <a:uLnTx/>
                <a:uFillTx/>
                <a:latin typeface="Calibri"/>
                <a:ea typeface="+mn-ea"/>
                <a:cs typeface="+mn-cs"/>
                <a:hlinkClick r:id="rId4"/>
              </a:rPr>
              <a:t>FOR ALL ENTRIES like logic using AMDP</a:t>
            </a: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en-US" dirty="0">
                <a:solidFill>
                  <a:prstClr val="black"/>
                </a:solidFill>
                <a:latin typeface="Calibri"/>
              </a:rPr>
              <a:t>Can I pass </a:t>
            </a:r>
            <a:r>
              <a:rPr lang="en-US" dirty="0">
                <a:solidFill>
                  <a:prstClr val="black"/>
                </a:solidFill>
                <a:latin typeface="Calibri"/>
                <a:hlinkClick r:id="rId5"/>
              </a:rPr>
              <a:t>Select-options to AMDP</a:t>
            </a: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a:p>
            <a:pPr marR="0" lvl="0" algn="l" defTabSz="914400" rtl="0" eaLnBrk="1" fontAlgn="auto" latinLnBrk="0" hangingPunct="1">
              <a:lnSpc>
                <a:spcPct val="100000"/>
              </a:lnSpc>
              <a:spcBef>
                <a:spcPts val="0"/>
              </a:spcBef>
              <a:spcAft>
                <a:spcPts val="0"/>
              </a:spcAft>
              <a:buClrTx/>
              <a:buSzTx/>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13" name="Picture 2" descr="Peter Parker GIFs | Tenor">
            <a:extLst>
              <a:ext uri="{FF2B5EF4-FFF2-40B4-BE49-F238E27FC236}">
                <a16:creationId xmlns:a16="http://schemas.microsoft.com/office/drawing/2014/main" xmlns="" id="{6DB604CD-AE76-4EB5-B682-0DF52CB88A04}"/>
              </a:ext>
            </a:extLst>
          </p:cNvPr>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1322070" y="4105275"/>
            <a:ext cx="2095500" cy="135255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descr="Marvel's Spider-Man review – a perfect superhero in an imperfect world |  Action games | The Guardian">
            <a:extLst>
              <a:ext uri="{FF2B5EF4-FFF2-40B4-BE49-F238E27FC236}">
                <a16:creationId xmlns:a16="http://schemas.microsoft.com/office/drawing/2014/main" xmlns="" id="{B3298EB8-B1AD-4CF2-8A68-903CB31F4FF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276306" y="3923830"/>
            <a:ext cx="3212623" cy="1927574"/>
          </a:xfrm>
          <a:prstGeom prst="rect">
            <a:avLst/>
          </a:prstGeom>
          <a:noFill/>
          <a:extLst>
            <a:ext uri="{909E8E84-426E-40DD-AFC4-6F175D3DCCD1}">
              <a14:hiddenFill xmlns:a14="http://schemas.microsoft.com/office/drawing/2010/main">
                <a:solidFill>
                  <a:srgbClr val="FFFFFF"/>
                </a:solidFill>
              </a14:hiddenFill>
            </a:ext>
          </a:extLst>
        </p:spPr>
      </p:pic>
      <p:sp>
        <p:nvSpPr>
          <p:cNvPr id="15" name="Arrow: Right 1">
            <a:extLst>
              <a:ext uri="{FF2B5EF4-FFF2-40B4-BE49-F238E27FC236}">
                <a16:creationId xmlns:a16="http://schemas.microsoft.com/office/drawing/2014/main" xmlns="" id="{707E7BD2-BCC2-4DC1-A94F-5F7A68F2EBDB}"/>
              </a:ext>
            </a:extLst>
          </p:cNvPr>
          <p:cNvSpPr/>
          <p:nvPr/>
        </p:nvSpPr>
        <p:spPr>
          <a:xfrm>
            <a:off x="3485356" y="3898255"/>
            <a:ext cx="3790950" cy="7772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Spider bites (Mutation)</a:t>
            </a:r>
          </a:p>
        </p:txBody>
      </p:sp>
      <p:sp>
        <p:nvSpPr>
          <p:cNvPr id="16" name="TextBox 15">
            <a:extLst>
              <a:ext uri="{FF2B5EF4-FFF2-40B4-BE49-F238E27FC236}">
                <a16:creationId xmlns:a16="http://schemas.microsoft.com/office/drawing/2014/main" xmlns="" id="{A0AAABB5-A2A1-4A2D-B443-DC9EEA324EFB}"/>
              </a:ext>
            </a:extLst>
          </p:cNvPr>
          <p:cNvSpPr txBox="1"/>
          <p:nvPr/>
        </p:nvSpPr>
        <p:spPr>
          <a:xfrm>
            <a:off x="1322070" y="5553948"/>
            <a:ext cx="2095501" cy="369332"/>
          </a:xfrm>
          <a:prstGeom prst="rect">
            <a:avLst/>
          </a:prstGeom>
          <a:noFill/>
        </p:spPr>
        <p:txBody>
          <a:bodyPr wrap="square" rtlCol="0">
            <a:spAutoFit/>
          </a:bodyPr>
          <a:lstStyle/>
          <a:p>
            <a:r>
              <a:rPr lang="en-US" dirty="0"/>
              <a:t>Normal ABAP Class?</a:t>
            </a:r>
          </a:p>
        </p:txBody>
      </p:sp>
      <p:sp>
        <p:nvSpPr>
          <p:cNvPr id="17" name="Arrow: Right 7">
            <a:extLst>
              <a:ext uri="{FF2B5EF4-FFF2-40B4-BE49-F238E27FC236}">
                <a16:creationId xmlns:a16="http://schemas.microsoft.com/office/drawing/2014/main" xmlns="" id="{2E9CD38E-34D1-4C82-A6B8-EB655FBD85AB}"/>
              </a:ext>
            </a:extLst>
          </p:cNvPr>
          <p:cNvSpPr/>
          <p:nvPr/>
        </p:nvSpPr>
        <p:spPr>
          <a:xfrm>
            <a:off x="3485357" y="4758928"/>
            <a:ext cx="3790949" cy="109247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Marker Interface – </a:t>
            </a:r>
          </a:p>
          <a:p>
            <a:pPr algn="ctr"/>
            <a:r>
              <a:rPr lang="en-US" dirty="0"/>
              <a:t>IF_AMDP_MARKER_HDB</a:t>
            </a:r>
          </a:p>
        </p:txBody>
      </p:sp>
      <p:sp>
        <p:nvSpPr>
          <p:cNvPr id="18" name="TextBox 17">
            <a:extLst>
              <a:ext uri="{FF2B5EF4-FFF2-40B4-BE49-F238E27FC236}">
                <a16:creationId xmlns:a16="http://schemas.microsoft.com/office/drawing/2014/main" xmlns="" id="{04A0A1DA-9E68-46A9-8420-2FF960C5E268}"/>
              </a:ext>
            </a:extLst>
          </p:cNvPr>
          <p:cNvSpPr txBox="1"/>
          <p:nvPr/>
        </p:nvSpPr>
        <p:spPr>
          <a:xfrm>
            <a:off x="7574280" y="5851404"/>
            <a:ext cx="2857500" cy="369332"/>
          </a:xfrm>
          <a:prstGeom prst="rect">
            <a:avLst/>
          </a:prstGeom>
          <a:noFill/>
        </p:spPr>
        <p:txBody>
          <a:bodyPr wrap="square" rtlCol="0">
            <a:spAutoFit/>
          </a:bodyPr>
          <a:lstStyle/>
          <a:p>
            <a:r>
              <a:rPr lang="en-US" dirty="0"/>
              <a:t>SQL Script Code</a:t>
            </a:r>
          </a:p>
        </p:txBody>
      </p:sp>
    </p:spTree>
    <p:extLst>
      <p:ext uri="{BB962C8B-B14F-4D97-AF65-F5344CB8AC3E}">
        <p14:creationId xmlns:p14="http://schemas.microsoft.com/office/powerpoint/2010/main" val="7526549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Conceito de contato para a página de destino | Vetor Premium"/>
          <p:cNvPicPr>
            <a:picLocks noChangeAspect="1" noChangeArrowheads="1"/>
          </p:cNvPicPr>
          <p:nvPr/>
        </p:nvPicPr>
        <p:blipFill rotWithShape="1">
          <a:blip r:embed="rId2">
            <a:extLst>
              <a:ext uri="{28A0092B-C50C-407E-A947-70E740481C1C}">
                <a14:useLocalDpi xmlns:a14="http://schemas.microsoft.com/office/drawing/2010/main" val="0"/>
              </a:ext>
            </a:extLst>
          </a:blip>
          <a:srcRect b="9219"/>
          <a:stretch/>
        </p:blipFill>
        <p:spPr bwMode="auto">
          <a:xfrm>
            <a:off x="5882666" y="2715543"/>
            <a:ext cx="5962650" cy="360574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xmlns=""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4" name="Title 3">
            <a:extLst>
              <a:ext uri="{FF2B5EF4-FFF2-40B4-BE49-F238E27FC236}">
                <a16:creationId xmlns:a16="http://schemas.microsoft.com/office/drawing/2014/main" xmlns="" id="{F07FC580-E2AB-4C55-8C95-D5E077A1D127}"/>
              </a:ext>
            </a:extLst>
          </p:cNvPr>
          <p:cNvSpPr txBox="1">
            <a:spLocks/>
          </p:cNvSpPr>
          <p:nvPr/>
        </p:nvSpPr>
        <p:spPr>
          <a:xfrm>
            <a:off x="414164" y="3410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How to Create AMDP</a:t>
            </a:r>
          </a:p>
        </p:txBody>
      </p:sp>
      <p:sp>
        <p:nvSpPr>
          <p:cNvPr id="7" name="TextBox 6">
            <a:extLst>
              <a:ext uri="{FF2B5EF4-FFF2-40B4-BE49-F238E27FC236}">
                <a16:creationId xmlns:a16="http://schemas.microsoft.com/office/drawing/2014/main" xmlns="" id="{C3D67074-ABBF-4F1F-8F04-07B7C002C1DF}"/>
              </a:ext>
            </a:extLst>
          </p:cNvPr>
          <p:cNvSpPr txBox="1"/>
          <p:nvPr/>
        </p:nvSpPr>
        <p:spPr>
          <a:xfrm>
            <a:off x="294860" y="1040736"/>
            <a:ext cx="11734800" cy="4247317"/>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Add an interface to ABAP class – IF_AMDP_MARKER_HDB</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en-US" dirty="0">
                <a:solidFill>
                  <a:prstClr val="black"/>
                </a:solidFill>
                <a:latin typeface="Calibri"/>
              </a:rPr>
              <a:t>All the AMDP methods has to have parameters passed by Value</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We cannot have Returning</a:t>
            </a:r>
            <a:r>
              <a:rPr lang="en-US" dirty="0">
                <a:solidFill>
                  <a:prstClr val="black"/>
                </a:solidFill>
                <a:latin typeface="Calibri"/>
              </a:rPr>
              <a:t>/ Changing parameters</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The method cannot have deep structure</a:t>
            </a:r>
            <a:r>
              <a:rPr lang="en-US" dirty="0">
                <a:solidFill>
                  <a:prstClr val="black"/>
                </a:solidFill>
                <a:latin typeface="Calibri"/>
              </a:rPr>
              <a:t>s</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Must also mention the tables which we </a:t>
            </a:r>
            <a:r>
              <a:rPr lang="en-US" dirty="0">
                <a:solidFill>
                  <a:prstClr val="black"/>
                </a:solidFill>
                <a:latin typeface="Calibri"/>
              </a:rPr>
              <a:t>are planning to use in SQLScript code with a </a:t>
            </a:r>
            <a:r>
              <a:rPr lang="en-US" b="1" dirty="0">
                <a:solidFill>
                  <a:prstClr val="black"/>
                </a:solidFill>
                <a:latin typeface="Calibri"/>
              </a:rPr>
              <a:t>USING </a:t>
            </a:r>
            <a:r>
              <a:rPr lang="en-US" dirty="0">
                <a:solidFill>
                  <a:prstClr val="black"/>
                </a:solidFill>
                <a:latin typeface="Calibri"/>
              </a:rPr>
              <a:t>keyword</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Syntax </a:t>
            </a:r>
            <a:r>
              <a:rPr kumimoji="0" lang="en-US" sz="1800" b="0" i="0" u="none" strike="noStrike" kern="1200" cap="none" spc="0" normalizeH="0" baseline="0" noProof="0" dirty="0">
                <a:ln>
                  <a:noFill/>
                </a:ln>
                <a:solidFill>
                  <a:prstClr val="black"/>
                </a:solidFill>
                <a:effectLst/>
                <a:uLnTx/>
                <a:uFillTx/>
                <a:latin typeface="Calibri"/>
                <a:ea typeface="+mn-ea"/>
                <a:cs typeface="+mn-cs"/>
                <a:sym typeface="Wingdings" panose="05000000000000000000" pitchFamily="2" charset="2"/>
              </a:rPr>
              <a:t> METHOD method_name BY DATABASE PROCEDURE FOR HDB LANGUAGE SQLSCRIPT OPTIONS READ-ONLY USING tab1 tab2…</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en-US" dirty="0">
                <a:solidFill>
                  <a:prstClr val="black"/>
                </a:solidFill>
                <a:latin typeface="Calibri"/>
                <a:sym typeface="Wingdings" panose="05000000000000000000" pitchFamily="2" charset="2"/>
              </a:rPr>
              <a:t>When we call AMDP then it will be created inside HANA</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en-US" dirty="0">
                <a:solidFill>
                  <a:prstClr val="black"/>
                </a:solidFill>
                <a:latin typeface="Calibri"/>
                <a:sym typeface="Wingdings" panose="05000000000000000000" pitchFamily="2" charset="2"/>
              </a:rPr>
              <a:t>Lifecycle challenges is sorted fully.</a:t>
            </a:r>
          </a:p>
          <a:p>
            <a:pPr marL="285750" marR="0" lvl="0" indent="-285750" algn="l" defTabSz="914400" rtl="0" eaLnBrk="1" fontAlgn="auto" latinLnBrk="0" hangingPunct="1">
              <a:lnSpc>
                <a:spcPct val="100000"/>
              </a:lnSpc>
              <a:spcBef>
                <a:spcPts val="0"/>
              </a:spcBef>
              <a:spcAft>
                <a:spcPts val="0"/>
              </a:spcAft>
              <a:buClrTx/>
              <a:buSzTx/>
              <a:buFontTx/>
              <a:buChar char="-"/>
              <a:tabLst/>
              <a:defRPr/>
            </a:pPr>
            <a:endParaRPr lang="en-US" dirty="0">
              <a:solidFill>
                <a:prstClr val="black"/>
              </a:solidFill>
              <a:latin typeface="Calibri"/>
              <a:sym typeface="Wingdings" panose="05000000000000000000" pitchFamily="2" charset="2"/>
            </a:endParaRPr>
          </a:p>
          <a:p>
            <a:pPr marR="0" lvl="0" algn="l" defTabSz="914400" rtl="0" eaLnBrk="1" fontAlgn="auto" latinLnBrk="0" hangingPunct="1">
              <a:lnSpc>
                <a:spcPct val="100000"/>
              </a:lnSpc>
              <a:spcBef>
                <a:spcPts val="0"/>
              </a:spcBef>
              <a:spcAft>
                <a:spcPts val="0"/>
              </a:spcAft>
              <a:buClrTx/>
              <a:buSzTx/>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sym typeface="Wingdings" panose="05000000000000000000" pitchFamily="2" charset="2"/>
              </a:rPr>
              <a:t>  Disadvantage:</a:t>
            </a:r>
          </a:p>
          <a:p>
            <a:pPr marL="342900" marR="0" lvl="0" indent="-342900" algn="l" defTabSz="914400" rtl="0" eaLnBrk="1" fontAlgn="auto" latinLnBrk="0" hangingPunct="1">
              <a:lnSpc>
                <a:spcPct val="100000"/>
              </a:lnSpc>
              <a:spcBef>
                <a:spcPts val="0"/>
              </a:spcBef>
              <a:spcAft>
                <a:spcPts val="0"/>
              </a:spcAft>
              <a:buClrTx/>
              <a:buSzTx/>
              <a:buAutoNum type="arabicPeriod"/>
              <a:tabLst/>
              <a:defRPr/>
            </a:pPr>
            <a:r>
              <a:rPr lang="en-US" dirty="0">
                <a:solidFill>
                  <a:prstClr val="black"/>
                </a:solidFill>
                <a:latin typeface="Calibri"/>
                <a:sym typeface="Wingdings" panose="05000000000000000000" pitchFamily="2" charset="2"/>
              </a:rPr>
              <a:t>Client handling</a:t>
            </a:r>
          </a:p>
          <a:p>
            <a:pPr marL="342900" marR="0" lvl="0" indent="-342900" algn="l" defTabSz="914400" rtl="0" eaLnBrk="1" fontAlgn="auto" latinLnBrk="0" hangingPunct="1">
              <a:lnSpc>
                <a:spcPct val="100000"/>
              </a:lnSpc>
              <a:spcBef>
                <a:spcPts val="0"/>
              </a:spcBef>
              <a:spcAft>
                <a:spcPts val="0"/>
              </a:spcAft>
              <a:buClrTx/>
              <a:buSzTx/>
              <a:buAutoNum type="arabicPeriod"/>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sym typeface="Wingdings" panose="05000000000000000000" pitchFamily="2" charset="2"/>
              </a:rPr>
              <a:t>If we plan to use AMDP for DML scenario, </a:t>
            </a:r>
          </a:p>
          <a:p>
            <a:pPr marR="0" lvl="0" algn="l" defTabSz="914400" rtl="0" eaLnBrk="1" fontAlgn="auto" latinLnBrk="0" hangingPunct="1">
              <a:lnSpc>
                <a:spcPct val="100000"/>
              </a:lnSpc>
              <a:spcBef>
                <a:spcPts val="0"/>
              </a:spcBef>
              <a:spcAft>
                <a:spcPts val="0"/>
              </a:spcAft>
              <a:buClrTx/>
              <a:buSzTx/>
              <a:tabLst/>
              <a:defRPr/>
            </a:pPr>
            <a:r>
              <a:rPr lang="en-US" dirty="0">
                <a:solidFill>
                  <a:prstClr val="black"/>
                </a:solidFill>
                <a:latin typeface="Calibri"/>
                <a:sym typeface="Wingdings" panose="05000000000000000000" pitchFamily="2" charset="2"/>
              </a:rPr>
              <a:t>                             </a:t>
            </a:r>
            <a:r>
              <a:rPr kumimoji="0" lang="en-US" sz="1800" b="0" i="0" u="none" strike="noStrike" kern="1200" cap="none" spc="0" normalizeH="0" baseline="0" noProof="0" dirty="0">
                <a:ln>
                  <a:noFill/>
                </a:ln>
                <a:solidFill>
                  <a:prstClr val="black"/>
                </a:solidFill>
                <a:effectLst/>
                <a:uLnTx/>
                <a:uFillTx/>
                <a:latin typeface="Calibri"/>
                <a:ea typeface="+mn-ea"/>
                <a:cs typeface="+mn-cs"/>
                <a:sym typeface="Wingdings" panose="05000000000000000000" pitchFamily="2" charset="2"/>
              </a:rPr>
              <a:t>The LUW needs to be managed by developer.</a:t>
            </a:r>
          </a:p>
          <a:p>
            <a:pPr marL="342900" marR="0" lvl="0" indent="-342900" algn="l" defTabSz="914400" rtl="0" eaLnBrk="1" fontAlgn="auto" latinLnBrk="0" hangingPunct="1">
              <a:lnSpc>
                <a:spcPct val="100000"/>
              </a:lnSpc>
              <a:spcBef>
                <a:spcPts val="0"/>
              </a:spcBef>
              <a:spcAft>
                <a:spcPts val="0"/>
              </a:spcAft>
              <a:buClrTx/>
              <a:buSzTx/>
              <a:buAutoNum type="arabicPeriod"/>
              <a:tabLst/>
              <a:defRPr/>
            </a:pPr>
            <a:r>
              <a:rPr lang="en-US" dirty="0">
                <a:solidFill>
                  <a:prstClr val="black"/>
                </a:solidFill>
                <a:latin typeface="Calibri"/>
                <a:sym typeface="Wingdings" panose="05000000000000000000" pitchFamily="2" charset="2"/>
              </a:rPr>
              <a:t>If my co. is not on HANA DB we cannot implement AMDP.</a:t>
            </a: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8677729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r>
              <a:rPr lang="en-US" sz="3600" b="1" dirty="0">
                <a:solidFill>
                  <a:srgbClr val="000000"/>
                </a:solidFill>
                <a:latin typeface="Cooper Black" panose="0208090404030B020404" pitchFamily="18" charset="0"/>
              </a:rPr>
              <a:t>ABAP Managed Data Procedure</a:t>
            </a:r>
            <a:endParaRPr lang="en-US" sz="3600" b="1" i="0" dirty="0">
              <a:solidFill>
                <a:srgbClr val="000000"/>
              </a:solidFill>
              <a:effectLst/>
              <a:latin typeface="Cooper Black" panose="0208090404030B020404" pitchFamily="18" charset="0"/>
            </a:endParaRP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33" name="Picture 32">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6" name="Text Placeholder 1"/>
          <p:cNvSpPr txBox="1">
            <a:spLocks/>
          </p:cNvSpPr>
          <p:nvPr/>
        </p:nvSpPr>
        <p:spPr>
          <a:xfrm>
            <a:off x="325336" y="2134306"/>
            <a:ext cx="6495648" cy="3982040"/>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9352" lvl="2" indent="-179352" defTabSz="914217">
              <a:buClr>
                <a:srgbClr val="F0AB00"/>
              </a:buClr>
              <a:defRPr/>
            </a:pPr>
            <a:r>
              <a:rPr lang="en-US" dirty="0"/>
              <a:t>AMDP classes and AMDP methods</a:t>
            </a:r>
          </a:p>
          <a:p>
            <a:pPr marL="179352" lvl="2" indent="-179352" defTabSz="914217">
              <a:buClr>
                <a:srgbClr val="F0AB00"/>
              </a:buClr>
              <a:defRPr/>
            </a:pPr>
            <a:r>
              <a:rPr lang="en-US" kern="0" dirty="0">
                <a:solidFill>
                  <a:srgbClr val="000000"/>
                </a:solidFill>
              </a:rPr>
              <a:t>Easy to consume in ABAP – as simple method call</a:t>
            </a:r>
            <a:r>
              <a:rPr lang="en-US" sz="2000" kern="0" dirty="0">
                <a:solidFill>
                  <a:srgbClr val="000000"/>
                </a:solidFill>
              </a:rPr>
              <a:t/>
            </a:r>
            <a:br>
              <a:rPr lang="en-US" sz="2000" kern="0" dirty="0">
                <a:solidFill>
                  <a:srgbClr val="000000"/>
                </a:solidFill>
              </a:rPr>
            </a:br>
            <a:r>
              <a:rPr lang="en-US" sz="2000" kern="0" dirty="0">
                <a:solidFill>
                  <a:srgbClr val="000000"/>
                </a:solidFill>
              </a:rPr>
              <a:t/>
            </a:r>
            <a:br>
              <a:rPr lang="en-US" sz="2000" kern="0" dirty="0">
                <a:solidFill>
                  <a:srgbClr val="000000"/>
                </a:solidFill>
              </a:rPr>
            </a:br>
            <a:endParaRPr lang="en-US" sz="2000" kern="0" dirty="0">
              <a:solidFill>
                <a:srgbClr val="000000"/>
              </a:solidFill>
            </a:endParaRPr>
          </a:p>
          <a:p>
            <a:pPr marL="179352" lvl="2" indent="-179352" defTabSz="914217">
              <a:buClr>
                <a:srgbClr val="F0AB00"/>
              </a:buClr>
              <a:defRPr/>
            </a:pPr>
            <a:endParaRPr lang="en-US" sz="2000" kern="0" dirty="0">
              <a:solidFill>
                <a:srgbClr val="000000"/>
              </a:solidFill>
            </a:endParaRPr>
          </a:p>
          <a:p>
            <a:pPr marL="0" lvl="2" defTabSz="914217">
              <a:buClr>
                <a:srgbClr val="F0AB00"/>
              </a:buClr>
              <a:defRPr/>
            </a:pPr>
            <a:endParaRPr lang="en-US" sz="2000" kern="0" dirty="0">
              <a:solidFill>
                <a:srgbClr val="000000"/>
              </a:solidFill>
            </a:endParaRPr>
          </a:p>
          <a:p>
            <a:pPr marL="179352" lvl="2" indent="-179352" defTabSz="914217">
              <a:buClr>
                <a:srgbClr val="F0AB00"/>
              </a:buClr>
              <a:defRPr/>
            </a:pPr>
            <a:r>
              <a:rPr lang="en-US" kern="0" dirty="0">
                <a:solidFill>
                  <a:srgbClr val="000000"/>
                </a:solidFill>
              </a:rPr>
              <a:t>AMDP methods are </a:t>
            </a:r>
            <a:r>
              <a:rPr lang="en-US" b="1" kern="0" dirty="0">
                <a:solidFill>
                  <a:srgbClr val="000000"/>
                </a:solidFill>
              </a:rPr>
              <a:t>fully managed on the ABAP server</a:t>
            </a:r>
          </a:p>
          <a:p>
            <a:pPr lvl="3"/>
            <a:r>
              <a:rPr lang="en-US" dirty="0"/>
              <a:t>Source code editing with ABAP Editor (in ADT)</a:t>
            </a:r>
          </a:p>
          <a:p>
            <a:pPr lvl="3"/>
            <a:r>
              <a:rPr lang="en-US" dirty="0"/>
              <a:t>Static syntax check and syntax coloring for SQLScript code</a:t>
            </a:r>
          </a:p>
          <a:p>
            <a:pPr lvl="3"/>
            <a:r>
              <a:rPr lang="en-US" dirty="0"/>
              <a:t>Procedure created on first AMDP call</a:t>
            </a:r>
          </a:p>
          <a:p>
            <a:pPr lvl="3"/>
            <a:r>
              <a:rPr lang="en-US" dirty="0"/>
              <a:t>Detailed analysis of runtime errors in ST22</a:t>
            </a:r>
          </a:p>
          <a:p>
            <a:pPr lvl="3"/>
            <a:r>
              <a:rPr lang="en-US" altLang="de-DE" dirty="0"/>
              <a:t>Transport analog to regular ABAP classes</a:t>
            </a:r>
            <a:endParaRPr lang="en-US" sz="2400" dirty="0"/>
          </a:p>
        </p:txBody>
      </p:sp>
      <p:grpSp>
        <p:nvGrpSpPr>
          <p:cNvPr id="7" name="Group 6"/>
          <p:cNvGrpSpPr>
            <a:grpSpLocks noChangeAspect="1"/>
          </p:cNvGrpSpPr>
          <p:nvPr/>
        </p:nvGrpSpPr>
        <p:grpSpPr>
          <a:xfrm>
            <a:off x="6858760" y="2133103"/>
            <a:ext cx="4955917" cy="3983243"/>
            <a:chOff x="6183312" y="2133600"/>
            <a:chExt cx="4165600" cy="3348038"/>
          </a:xfrm>
        </p:grpSpPr>
        <p:sp>
          <p:nvSpPr>
            <p:cNvPr id="8" name="Rectangle 7"/>
            <p:cNvSpPr/>
            <p:nvPr/>
          </p:nvSpPr>
          <p:spPr bwMode="gray">
            <a:xfrm>
              <a:off x="6183312" y="2133600"/>
              <a:ext cx="4165600" cy="3348038"/>
            </a:xfrm>
            <a:prstGeom prst="rect">
              <a:avLst/>
            </a:prstGeom>
            <a:solidFill>
              <a:srgbClr val="FFFFFF">
                <a:lumMod val="75000"/>
                <a:alpha val="36000"/>
              </a:srgbClr>
            </a:solidFill>
            <a:ln w="6350" algn="ctr">
              <a:noFill/>
              <a:miter lim="800000"/>
              <a:headEnd/>
              <a:tailEnd/>
            </a:ln>
          </p:spPr>
          <p:txBody>
            <a:bodyPr lIns="89979" tIns="46789" rIns="89979" bIns="46789" anchor="b"/>
            <a:lstStyle/>
            <a:p>
              <a:pPr algn="ctr">
                <a:spcBef>
                  <a:spcPct val="50000"/>
                </a:spcBef>
                <a:buClr>
                  <a:srgbClr val="F0AB00"/>
                </a:buClr>
                <a:buSzPct val="80000"/>
                <a:defRPr/>
              </a:pPr>
              <a:r>
                <a:rPr lang="en-US" sz="1800" kern="0" dirty="0">
                  <a:solidFill>
                    <a:sysClr val="windowText" lastClr="000000"/>
                  </a:solidFill>
                  <a:ea typeface="Arial Unicode MS" pitchFamily="34" charset="-128"/>
                  <a:cs typeface="Arial Unicode MS" pitchFamily="34" charset="-128"/>
                </a:rPr>
                <a:t>ABAP Managed Database Procedures</a:t>
              </a:r>
            </a:p>
          </p:txBody>
        </p:sp>
        <p:sp>
          <p:nvSpPr>
            <p:cNvPr id="9" name="TextBox 8"/>
            <p:cNvSpPr txBox="1"/>
            <p:nvPr/>
          </p:nvSpPr>
          <p:spPr bwMode="gray">
            <a:xfrm>
              <a:off x="6226175" y="2224088"/>
              <a:ext cx="1023766" cy="232772"/>
            </a:xfrm>
            <a:prstGeom prst="rect">
              <a:avLst/>
            </a:prstGeom>
            <a:noFill/>
          </p:spPr>
          <p:txBody>
            <a:bodyPr wrap="none" lIns="0" tIns="0" rIns="0" bIns="0">
              <a:spAutoFit/>
            </a:bodyPr>
            <a:lstStyle/>
            <a:p>
              <a:pPr>
                <a:spcBef>
                  <a:spcPct val="50000"/>
                </a:spcBef>
                <a:buClr>
                  <a:srgbClr val="F0AB00"/>
                </a:buClr>
                <a:buSzPct val="80000"/>
                <a:defRPr/>
              </a:pPr>
              <a:r>
                <a:rPr lang="en-US" sz="1800" kern="0" dirty="0">
                  <a:ea typeface="Arial Unicode MS" pitchFamily="34" charset="-128"/>
                  <a:cs typeface="Arial Unicode MS" pitchFamily="34" charset="-128"/>
                </a:rPr>
                <a:t>“Top-Down”</a:t>
              </a:r>
            </a:p>
          </p:txBody>
        </p:sp>
        <p:sp>
          <p:nvSpPr>
            <p:cNvPr id="10" name="Rectangle 9"/>
            <p:cNvSpPr/>
            <p:nvPr/>
          </p:nvSpPr>
          <p:spPr bwMode="gray">
            <a:xfrm>
              <a:off x="8464550" y="2201863"/>
              <a:ext cx="1728787" cy="323850"/>
            </a:xfrm>
            <a:prstGeom prst="rect">
              <a:avLst/>
            </a:prstGeom>
            <a:solidFill>
              <a:srgbClr val="F0AB00"/>
            </a:solidFill>
            <a:ln w="6350" algn="ctr">
              <a:noFill/>
              <a:miter lim="800000"/>
              <a:headEnd/>
              <a:tailEnd/>
            </a:ln>
            <a:effectLst/>
          </p:spPr>
          <p:txBody>
            <a:bodyPr lIns="0" tIns="0" rIns="0" bIns="0" anchor="ctr"/>
            <a:lstStyle/>
            <a:p>
              <a:pPr algn="ctr">
                <a:spcBef>
                  <a:spcPct val="50000"/>
                </a:spcBef>
                <a:buClr>
                  <a:srgbClr val="F0AB00"/>
                </a:buClr>
                <a:buSzPct val="80000"/>
                <a:defRPr/>
              </a:pPr>
              <a:r>
                <a:rPr lang="en-US" sz="1800" kern="0" dirty="0">
                  <a:solidFill>
                    <a:sysClr val="windowText" lastClr="000000"/>
                  </a:solidFill>
                  <a:ea typeface="Arial Unicode MS" pitchFamily="34" charset="-128"/>
                  <a:cs typeface="Arial Unicode MS" pitchFamily="34" charset="-128"/>
                </a:rPr>
                <a:t>Lifecycle</a:t>
              </a:r>
            </a:p>
          </p:txBody>
        </p:sp>
        <p:sp>
          <p:nvSpPr>
            <p:cNvPr id="11" name="Rectangle 10"/>
            <p:cNvSpPr/>
            <p:nvPr/>
          </p:nvSpPr>
          <p:spPr bwMode="gray">
            <a:xfrm>
              <a:off x="6623050" y="2501900"/>
              <a:ext cx="3630612" cy="1187450"/>
            </a:xfrm>
            <a:prstGeom prst="rect">
              <a:avLst/>
            </a:prstGeom>
            <a:solidFill>
              <a:srgbClr val="FFFFFF">
                <a:lumMod val="75000"/>
              </a:srgbClr>
            </a:solidFill>
            <a:ln w="6350" algn="ctr">
              <a:noFill/>
              <a:miter lim="800000"/>
              <a:headEnd/>
              <a:tailEnd/>
            </a:ln>
            <a:effectLst/>
          </p:spPr>
          <p:txBody>
            <a:bodyPr lIns="107046" tIns="85638" rIns="107046" bIns="85638"/>
            <a:lstStyle/>
            <a:p>
              <a:pPr algn="ctr">
                <a:spcBef>
                  <a:spcPct val="50000"/>
                </a:spcBef>
                <a:buClr>
                  <a:srgbClr val="F0AB00"/>
                </a:buClr>
                <a:buSzPct val="80000"/>
                <a:defRPr/>
              </a:pPr>
              <a:endParaRPr lang="en-US" sz="1800" kern="0" dirty="0">
                <a:solidFill>
                  <a:sysClr val="windowText" lastClr="000000"/>
                </a:solidFill>
                <a:ea typeface="Arial Unicode MS" pitchFamily="34" charset="-128"/>
                <a:cs typeface="Arial Unicode MS" pitchFamily="34" charset="-128"/>
              </a:endParaRPr>
            </a:p>
          </p:txBody>
        </p:sp>
        <p:sp>
          <p:nvSpPr>
            <p:cNvPr id="12" name="Rectangle 11"/>
            <p:cNvSpPr/>
            <p:nvPr/>
          </p:nvSpPr>
          <p:spPr bwMode="gray">
            <a:xfrm>
              <a:off x="6773862" y="2757488"/>
              <a:ext cx="1619250" cy="779462"/>
            </a:xfrm>
            <a:prstGeom prst="rect">
              <a:avLst/>
            </a:prstGeom>
            <a:solidFill>
              <a:srgbClr val="FFFFFF"/>
            </a:solidFill>
            <a:ln w="6350" algn="ctr">
              <a:solidFill>
                <a:srgbClr val="FFFFFF">
                  <a:lumMod val="75000"/>
                </a:srgbClr>
              </a:solidFill>
              <a:miter lim="800000"/>
              <a:headEnd/>
              <a:tailEnd/>
            </a:ln>
          </p:spPr>
          <p:txBody>
            <a:bodyPr lIns="35992" tIns="71983" rIns="35992" bIns="71983" anchor="ctr"/>
            <a:lstStyle/>
            <a:p>
              <a:pPr algn="ctr">
                <a:spcBef>
                  <a:spcPct val="50000"/>
                </a:spcBef>
                <a:buClr>
                  <a:srgbClr val="F0AB00"/>
                </a:buClr>
                <a:buSzPct val="80000"/>
                <a:defRPr/>
              </a:pPr>
              <a:r>
                <a:rPr lang="en-US" sz="1800" kern="0" dirty="0">
                  <a:solidFill>
                    <a:sysClr val="windowText" lastClr="000000"/>
                  </a:solidFill>
                  <a:ea typeface="Arial Unicode MS" pitchFamily="34" charset="-128"/>
                  <a:cs typeface="Arial Unicode MS" pitchFamily="34" charset="-128"/>
                </a:rPr>
                <a:t>ABAP </a:t>
              </a:r>
              <a:br>
                <a:rPr lang="en-US" sz="1800" kern="0" dirty="0">
                  <a:solidFill>
                    <a:sysClr val="windowText" lastClr="000000"/>
                  </a:solidFill>
                  <a:ea typeface="Arial Unicode MS" pitchFamily="34" charset="-128"/>
                  <a:cs typeface="Arial Unicode MS" pitchFamily="34" charset="-128"/>
                </a:rPr>
              </a:br>
              <a:r>
                <a:rPr lang="en-US" sz="1800" kern="0" dirty="0">
                  <a:solidFill>
                    <a:sysClr val="windowText" lastClr="000000"/>
                  </a:solidFill>
                  <a:ea typeface="Arial Unicode MS" pitchFamily="34" charset="-128"/>
                  <a:cs typeface="Arial Unicode MS" pitchFamily="34" charset="-128"/>
                </a:rPr>
                <a:t>Managed DB Procedure</a:t>
              </a:r>
            </a:p>
          </p:txBody>
        </p:sp>
        <p:sp>
          <p:nvSpPr>
            <p:cNvPr id="13" name="Sun 12"/>
            <p:cNvSpPr/>
            <p:nvPr/>
          </p:nvSpPr>
          <p:spPr bwMode="gray">
            <a:xfrm>
              <a:off x="6680200" y="2549525"/>
              <a:ext cx="454025" cy="466725"/>
            </a:xfrm>
            <a:prstGeom prst="sun">
              <a:avLst/>
            </a:prstGeom>
            <a:solidFill>
              <a:srgbClr val="F0AB00"/>
            </a:solidFill>
            <a:ln w="6350" algn="ctr">
              <a:solidFill>
                <a:srgbClr val="000000">
                  <a:lumMod val="50000"/>
                  <a:lumOff val="50000"/>
                </a:srgbClr>
              </a:solidFill>
              <a:miter lim="800000"/>
              <a:headEnd/>
              <a:tailEnd/>
            </a:ln>
          </p:spPr>
          <p:txBody>
            <a:bodyPr lIns="89979" tIns="71983" rIns="89979" bIns="71983" anchor="ctr"/>
            <a:lstStyle/>
            <a:p>
              <a:pPr algn="ctr">
                <a:spcBef>
                  <a:spcPct val="50000"/>
                </a:spcBef>
                <a:buClr>
                  <a:srgbClr val="F0AB00"/>
                </a:buClr>
                <a:buSzPct val="80000"/>
                <a:defRPr/>
              </a:pPr>
              <a:endParaRPr lang="en-US" sz="2000" kern="0" dirty="0">
                <a:solidFill>
                  <a:sysClr val="windowText" lastClr="000000"/>
                </a:solidFill>
                <a:ea typeface="Arial Unicode MS" pitchFamily="34" charset="-128"/>
                <a:cs typeface="Arial Unicode MS" pitchFamily="34" charset="-128"/>
              </a:endParaRPr>
            </a:p>
          </p:txBody>
        </p:sp>
        <p:sp>
          <p:nvSpPr>
            <p:cNvPr id="14" name="Rectangle 13"/>
            <p:cNvSpPr/>
            <p:nvPr/>
          </p:nvSpPr>
          <p:spPr bwMode="gray">
            <a:xfrm>
              <a:off x="8631237" y="2757488"/>
              <a:ext cx="1395413" cy="779462"/>
            </a:xfrm>
            <a:prstGeom prst="rect">
              <a:avLst/>
            </a:prstGeom>
            <a:solidFill>
              <a:srgbClr val="FFFFFF"/>
            </a:solidFill>
            <a:ln w="6350" algn="ctr">
              <a:solidFill>
                <a:srgbClr val="FFFFFF">
                  <a:lumMod val="75000"/>
                </a:srgbClr>
              </a:solidFill>
              <a:miter lim="800000"/>
              <a:headEnd/>
              <a:tailEnd/>
            </a:ln>
          </p:spPr>
          <p:txBody>
            <a:bodyPr lIns="71983" tIns="71983" rIns="71983" bIns="71983" anchor="ctr"/>
            <a:lstStyle/>
            <a:p>
              <a:pPr algn="ctr">
                <a:spcBef>
                  <a:spcPct val="50000"/>
                </a:spcBef>
                <a:buClr>
                  <a:srgbClr val="F0AB00"/>
                </a:buClr>
                <a:buSzPct val="80000"/>
                <a:defRPr/>
              </a:pPr>
              <a:r>
                <a:rPr lang="en-US" sz="1800" kern="0" dirty="0">
                  <a:solidFill>
                    <a:sysClr val="windowText" lastClr="000000"/>
                  </a:solidFill>
                  <a:ea typeface="Arial Unicode MS" pitchFamily="34" charset="-128"/>
                  <a:cs typeface="Arial Unicode MS" pitchFamily="34" charset="-128"/>
                </a:rPr>
                <a:t>Standard ABAP Transport</a:t>
              </a:r>
            </a:p>
          </p:txBody>
        </p:sp>
        <p:sp>
          <p:nvSpPr>
            <p:cNvPr id="15" name="Equal 14"/>
            <p:cNvSpPr/>
            <p:nvPr/>
          </p:nvSpPr>
          <p:spPr bwMode="gray">
            <a:xfrm>
              <a:off x="8432800" y="2608263"/>
              <a:ext cx="490537" cy="382587"/>
            </a:xfrm>
            <a:prstGeom prst="mathEqual">
              <a:avLst/>
            </a:prstGeom>
            <a:solidFill>
              <a:srgbClr val="F0AB00"/>
            </a:solidFill>
            <a:ln w="6350" algn="ctr">
              <a:solidFill>
                <a:srgbClr val="000000">
                  <a:lumMod val="50000"/>
                  <a:lumOff val="50000"/>
                </a:srgbClr>
              </a:solidFill>
              <a:miter lim="800000"/>
              <a:headEnd/>
              <a:tailEnd/>
            </a:ln>
          </p:spPr>
          <p:txBody>
            <a:bodyPr lIns="89979" tIns="71983" rIns="89979" bIns="71983" anchor="ctr"/>
            <a:lstStyle/>
            <a:p>
              <a:pPr algn="ctr">
                <a:spcBef>
                  <a:spcPct val="50000"/>
                </a:spcBef>
                <a:buClr>
                  <a:srgbClr val="F0AB00"/>
                </a:buClr>
                <a:buSzPct val="80000"/>
                <a:defRPr/>
              </a:pPr>
              <a:endParaRPr lang="en-US" sz="2000" kern="0" dirty="0">
                <a:solidFill>
                  <a:sysClr val="windowText" lastClr="000000"/>
                </a:solidFill>
                <a:ea typeface="Arial Unicode MS" pitchFamily="34" charset="-128"/>
                <a:cs typeface="Arial Unicode MS" pitchFamily="34" charset="-128"/>
              </a:endParaRPr>
            </a:p>
          </p:txBody>
        </p:sp>
        <p:sp>
          <p:nvSpPr>
            <p:cNvPr id="16" name="Rectangle 15"/>
            <p:cNvSpPr/>
            <p:nvPr/>
          </p:nvSpPr>
          <p:spPr bwMode="gray">
            <a:xfrm rot="16200000">
              <a:off x="5841206" y="2907506"/>
              <a:ext cx="1187450" cy="376238"/>
            </a:xfrm>
            <a:prstGeom prst="rect">
              <a:avLst/>
            </a:prstGeom>
            <a:solidFill>
              <a:srgbClr val="F0AB00"/>
            </a:solidFill>
            <a:ln w="6350" algn="ctr">
              <a:noFill/>
              <a:miter lim="800000"/>
              <a:headEnd/>
              <a:tailEnd/>
            </a:ln>
            <a:effectLst/>
          </p:spPr>
          <p:txBody>
            <a:bodyPr lIns="107046" tIns="85638" rIns="107046" bIns="85638" anchor="ctr"/>
            <a:lstStyle/>
            <a:p>
              <a:pPr algn="ctr">
                <a:spcBef>
                  <a:spcPct val="50000"/>
                </a:spcBef>
                <a:buClr>
                  <a:srgbClr val="F0AB00"/>
                </a:buClr>
                <a:buSzPct val="80000"/>
                <a:defRPr/>
              </a:pPr>
              <a:r>
                <a:rPr lang="en-US" sz="1800" kern="0" dirty="0">
                  <a:solidFill>
                    <a:sysClr val="windowText" lastClr="000000"/>
                  </a:solidFill>
                  <a:ea typeface="Arial Unicode MS" pitchFamily="34" charset="-128"/>
                  <a:cs typeface="Arial Unicode MS" pitchFamily="34" charset="-128"/>
                </a:rPr>
                <a:t>AS ABAP</a:t>
              </a:r>
            </a:p>
          </p:txBody>
        </p:sp>
        <p:sp>
          <p:nvSpPr>
            <p:cNvPr id="17" name="Rectangle 16"/>
            <p:cNvSpPr/>
            <p:nvPr/>
          </p:nvSpPr>
          <p:spPr bwMode="gray">
            <a:xfrm rot="16200000">
              <a:off x="5841206" y="4317206"/>
              <a:ext cx="1187450" cy="376238"/>
            </a:xfrm>
            <a:prstGeom prst="rect">
              <a:avLst/>
            </a:prstGeom>
            <a:solidFill>
              <a:srgbClr val="F0AB00"/>
            </a:solidFill>
            <a:ln w="6350" algn="ctr">
              <a:noFill/>
              <a:miter lim="800000"/>
              <a:headEnd/>
              <a:tailEnd/>
            </a:ln>
            <a:effectLst/>
          </p:spPr>
          <p:txBody>
            <a:bodyPr lIns="107046" tIns="85638" rIns="107046" bIns="85638" anchor="ctr"/>
            <a:lstStyle/>
            <a:p>
              <a:pPr algn="ctr">
                <a:spcBef>
                  <a:spcPct val="50000"/>
                </a:spcBef>
                <a:buClr>
                  <a:srgbClr val="F0AB00"/>
                </a:buClr>
                <a:buSzPct val="80000"/>
                <a:defRPr/>
              </a:pPr>
              <a:r>
                <a:rPr lang="en-US" sz="1800" kern="0" dirty="0">
                  <a:solidFill>
                    <a:sysClr val="windowText" lastClr="000000"/>
                  </a:solidFill>
                  <a:ea typeface="Arial Unicode MS" pitchFamily="34" charset="-128"/>
                  <a:cs typeface="Arial Unicode MS" pitchFamily="34" charset="-128"/>
                </a:rPr>
                <a:t>SAP HANA</a:t>
              </a:r>
            </a:p>
          </p:txBody>
        </p:sp>
        <p:sp>
          <p:nvSpPr>
            <p:cNvPr id="18" name="Rectangle 17"/>
            <p:cNvSpPr/>
            <p:nvPr/>
          </p:nvSpPr>
          <p:spPr bwMode="gray">
            <a:xfrm>
              <a:off x="6623050" y="3911600"/>
              <a:ext cx="3630612" cy="1187450"/>
            </a:xfrm>
            <a:prstGeom prst="rect">
              <a:avLst/>
            </a:prstGeom>
            <a:solidFill>
              <a:srgbClr val="FFFFFF">
                <a:lumMod val="75000"/>
              </a:srgbClr>
            </a:solidFill>
            <a:ln w="6350" algn="ctr">
              <a:noFill/>
              <a:miter lim="800000"/>
              <a:headEnd/>
              <a:tailEnd/>
            </a:ln>
            <a:effectLst/>
          </p:spPr>
          <p:txBody>
            <a:bodyPr lIns="107046" tIns="85638" rIns="107046" bIns="85638"/>
            <a:lstStyle/>
            <a:p>
              <a:pPr algn="ctr">
                <a:spcBef>
                  <a:spcPct val="50000"/>
                </a:spcBef>
                <a:buClr>
                  <a:srgbClr val="F0AB00"/>
                </a:buClr>
                <a:buSzPct val="80000"/>
                <a:defRPr/>
              </a:pPr>
              <a:endParaRPr lang="en-US" sz="1800" kern="0" dirty="0">
                <a:solidFill>
                  <a:sysClr val="windowText" lastClr="000000"/>
                </a:solidFill>
                <a:ea typeface="Arial Unicode MS" pitchFamily="34" charset="-128"/>
                <a:cs typeface="Arial Unicode MS" pitchFamily="34" charset="-128"/>
              </a:endParaRPr>
            </a:p>
          </p:txBody>
        </p:sp>
        <p:sp>
          <p:nvSpPr>
            <p:cNvPr id="19" name="Rectangle 18"/>
            <p:cNvSpPr/>
            <p:nvPr/>
          </p:nvSpPr>
          <p:spPr bwMode="gray">
            <a:xfrm>
              <a:off x="6907212" y="4114800"/>
              <a:ext cx="1368425" cy="779463"/>
            </a:xfrm>
            <a:prstGeom prst="rect">
              <a:avLst/>
            </a:prstGeom>
            <a:solidFill>
              <a:srgbClr val="FFFFFF"/>
            </a:solidFill>
            <a:ln w="6350" algn="ctr">
              <a:solidFill>
                <a:srgbClr val="FFFFFF">
                  <a:lumMod val="75000"/>
                </a:srgbClr>
              </a:solidFill>
              <a:miter lim="800000"/>
              <a:headEnd/>
              <a:tailEnd/>
            </a:ln>
          </p:spPr>
          <p:txBody>
            <a:bodyPr lIns="89979" tIns="71983" rIns="89979" bIns="71983" anchor="ctr"/>
            <a:lstStyle/>
            <a:p>
              <a:pPr algn="ctr">
                <a:spcBef>
                  <a:spcPct val="50000"/>
                </a:spcBef>
                <a:buClr>
                  <a:srgbClr val="F0AB00"/>
                </a:buClr>
                <a:buSzPct val="80000"/>
                <a:defRPr/>
              </a:pPr>
              <a:r>
                <a:rPr lang="en-US" sz="1800" kern="0" dirty="0">
                  <a:solidFill>
                    <a:sysClr val="windowText" lastClr="000000"/>
                  </a:solidFill>
                  <a:ea typeface="Arial Unicode MS" pitchFamily="34" charset="-128"/>
                  <a:cs typeface="Arial Unicode MS" pitchFamily="34" charset="-128"/>
                </a:rPr>
                <a:t>Stored Procedure</a:t>
              </a:r>
            </a:p>
          </p:txBody>
        </p:sp>
        <p:sp>
          <p:nvSpPr>
            <p:cNvPr id="20" name="Can 19"/>
            <p:cNvSpPr/>
            <p:nvPr/>
          </p:nvSpPr>
          <p:spPr bwMode="gray">
            <a:xfrm>
              <a:off x="6723062" y="4076700"/>
              <a:ext cx="360363" cy="304800"/>
            </a:xfrm>
            <a:prstGeom prst="can">
              <a:avLst/>
            </a:prstGeom>
            <a:solidFill>
              <a:srgbClr val="F0AB00"/>
            </a:solidFill>
            <a:ln w="6350" algn="ctr">
              <a:solidFill>
                <a:srgbClr val="000000">
                  <a:lumMod val="50000"/>
                  <a:lumOff val="50000"/>
                </a:srgbClr>
              </a:solidFill>
              <a:miter lim="800000"/>
              <a:headEnd/>
              <a:tailEnd/>
            </a:ln>
          </p:spPr>
          <p:txBody>
            <a:bodyPr lIns="89979" tIns="71983" rIns="89979" bIns="71983" anchor="ctr"/>
            <a:lstStyle/>
            <a:p>
              <a:pPr algn="ctr">
                <a:spcBef>
                  <a:spcPct val="50000"/>
                </a:spcBef>
                <a:buClr>
                  <a:srgbClr val="F0AB00"/>
                </a:buClr>
                <a:buSzPct val="80000"/>
                <a:defRPr/>
              </a:pPr>
              <a:endParaRPr lang="en-US" sz="2000" kern="0" dirty="0">
                <a:solidFill>
                  <a:sysClr val="windowText" lastClr="000000"/>
                </a:solidFill>
                <a:ea typeface="Arial Unicode MS" pitchFamily="34" charset="-128"/>
                <a:cs typeface="Arial Unicode MS" pitchFamily="34" charset="-128"/>
              </a:endParaRPr>
            </a:p>
          </p:txBody>
        </p:sp>
        <p:cxnSp>
          <p:nvCxnSpPr>
            <p:cNvPr id="21" name="Straight Arrow Connector 38"/>
            <p:cNvCxnSpPr>
              <a:cxnSpLocks noChangeShapeType="1"/>
              <a:stCxn id="19" idx="0"/>
              <a:endCxn id="12" idx="2"/>
            </p:cNvCxnSpPr>
            <p:nvPr/>
          </p:nvCxnSpPr>
          <p:spPr bwMode="gray">
            <a:xfrm flipH="1" flipV="1">
              <a:off x="7583487" y="3536950"/>
              <a:ext cx="7938" cy="577850"/>
            </a:xfrm>
            <a:prstGeom prst="straightConnector1">
              <a:avLst/>
            </a:prstGeom>
            <a:noFill/>
            <a:ln w="28575" algn="ctr">
              <a:solidFill>
                <a:srgbClr val="000000"/>
              </a:solidFill>
              <a:round/>
              <a:headEnd type="triangle" w="med" len="med"/>
              <a:tailEnd/>
            </a:ln>
            <a:extLst>
              <a:ext uri="{909E8E84-426E-40DD-AFC4-6F175D3DCCD1}">
                <a14:hiddenFill xmlns:a14="http://schemas.microsoft.com/office/drawing/2010/main">
                  <a:noFill/>
                </a14:hiddenFill>
              </a:ext>
            </a:extLst>
          </p:spPr>
        </p:cxnSp>
        <p:sp>
          <p:nvSpPr>
            <p:cNvPr id="22" name="TextBox 39"/>
            <p:cNvSpPr txBox="1">
              <a:spLocks noChangeArrowheads="1"/>
            </p:cNvSpPr>
            <p:nvPr/>
          </p:nvSpPr>
          <p:spPr bwMode="gray">
            <a:xfrm>
              <a:off x="7648575" y="3694113"/>
              <a:ext cx="6477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sz="1600" b="1">
                  <a:solidFill>
                    <a:schemeClr val="tx1"/>
                  </a:solidFill>
                  <a:latin typeface="Arial" charset="0"/>
                </a:defRPr>
              </a:lvl1pPr>
              <a:lvl2pPr marL="742950" indent="-285750" eaLnBrk="0" hangingPunct="0">
                <a:defRPr sz="1600" b="1">
                  <a:solidFill>
                    <a:schemeClr val="tx1"/>
                  </a:solidFill>
                  <a:latin typeface="Arial" charset="0"/>
                </a:defRPr>
              </a:lvl2pPr>
              <a:lvl3pPr marL="1143000" indent="-228600" eaLnBrk="0" hangingPunct="0">
                <a:defRPr sz="1600" b="1">
                  <a:solidFill>
                    <a:schemeClr val="tx1"/>
                  </a:solidFill>
                  <a:latin typeface="Arial" charset="0"/>
                </a:defRPr>
              </a:lvl3pPr>
              <a:lvl4pPr marL="1600200" indent="-228600" eaLnBrk="0" hangingPunct="0">
                <a:defRPr sz="1600" b="1">
                  <a:solidFill>
                    <a:schemeClr val="tx1"/>
                  </a:solidFill>
                  <a:latin typeface="Arial" charset="0"/>
                </a:defRPr>
              </a:lvl4pPr>
              <a:lvl5pPr marL="2057400" indent="-228600" eaLnBrk="0" hangingPunct="0">
                <a:defRPr sz="1600" b="1">
                  <a:solidFill>
                    <a:schemeClr val="tx1"/>
                  </a:solidFill>
                  <a:latin typeface="Arial" charset="0"/>
                </a:defRPr>
              </a:lvl5pPr>
              <a:lvl6pPr marL="2514600" indent="-228600" eaLnBrk="0" fontAlgn="base" hangingPunct="0">
                <a:spcBef>
                  <a:spcPct val="0"/>
                </a:spcBef>
                <a:spcAft>
                  <a:spcPct val="0"/>
                </a:spcAft>
                <a:defRPr sz="1600" b="1">
                  <a:solidFill>
                    <a:schemeClr val="tx1"/>
                  </a:solidFill>
                  <a:latin typeface="Arial" charset="0"/>
                </a:defRPr>
              </a:lvl6pPr>
              <a:lvl7pPr marL="2971800" indent="-228600" eaLnBrk="0" fontAlgn="base" hangingPunct="0">
                <a:spcBef>
                  <a:spcPct val="0"/>
                </a:spcBef>
                <a:spcAft>
                  <a:spcPct val="0"/>
                </a:spcAft>
                <a:defRPr sz="1600" b="1">
                  <a:solidFill>
                    <a:schemeClr val="tx1"/>
                  </a:solidFill>
                  <a:latin typeface="Arial" charset="0"/>
                </a:defRPr>
              </a:lvl7pPr>
              <a:lvl8pPr marL="3429000" indent="-228600" eaLnBrk="0" fontAlgn="base" hangingPunct="0">
                <a:spcBef>
                  <a:spcPct val="0"/>
                </a:spcBef>
                <a:spcAft>
                  <a:spcPct val="0"/>
                </a:spcAft>
                <a:defRPr sz="1600" b="1">
                  <a:solidFill>
                    <a:schemeClr val="tx1"/>
                  </a:solidFill>
                  <a:latin typeface="Arial" charset="0"/>
                </a:defRPr>
              </a:lvl8pPr>
              <a:lvl9pPr marL="3886200" indent="-228600" eaLnBrk="0" fontAlgn="base" hangingPunct="0">
                <a:spcBef>
                  <a:spcPct val="0"/>
                </a:spcBef>
                <a:spcAft>
                  <a:spcPct val="0"/>
                </a:spcAft>
                <a:defRPr sz="1600" b="1">
                  <a:solidFill>
                    <a:schemeClr val="tx1"/>
                  </a:solidFill>
                  <a:latin typeface="Arial" charset="0"/>
                </a:defRPr>
              </a:lvl9pPr>
            </a:lstStyle>
            <a:p>
              <a:pPr eaLnBrk="1" hangingPunct="1">
                <a:spcBef>
                  <a:spcPct val="50000"/>
                </a:spcBef>
                <a:buClr>
                  <a:srgbClr val="F0AB00"/>
                </a:buClr>
                <a:buSzPct val="80000"/>
              </a:pPr>
              <a:r>
                <a:rPr lang="en-US" sz="1800" b="0" dirty="0">
                  <a:solidFill>
                    <a:srgbClr val="595959"/>
                  </a:solidFill>
                  <a:ea typeface="Arial Unicode MS" pitchFamily="34" charset="-128"/>
                  <a:cs typeface="Arial Unicode MS" pitchFamily="34" charset="-128"/>
                </a:rPr>
                <a:t>deploy</a:t>
              </a:r>
            </a:p>
          </p:txBody>
        </p:sp>
        <p:sp>
          <p:nvSpPr>
            <p:cNvPr id="23" name="Rectangle 22"/>
            <p:cNvSpPr/>
            <p:nvPr/>
          </p:nvSpPr>
          <p:spPr bwMode="gray">
            <a:xfrm>
              <a:off x="8464550" y="2203450"/>
              <a:ext cx="1728787" cy="2952750"/>
            </a:xfrm>
            <a:prstGeom prst="rect">
              <a:avLst/>
            </a:prstGeom>
            <a:noFill/>
            <a:ln w="12700" algn="ctr">
              <a:solidFill>
                <a:srgbClr val="666666"/>
              </a:solidFill>
              <a:prstDash val="solid"/>
              <a:miter lim="800000"/>
              <a:headEnd/>
              <a:tailEnd/>
            </a:ln>
          </p:spPr>
          <p:txBody>
            <a:bodyPr lIns="107046" tIns="85638" rIns="107046" bIns="85638" anchor="ctr"/>
            <a:lstStyle/>
            <a:p>
              <a:pPr algn="ctr">
                <a:spcBef>
                  <a:spcPct val="50000"/>
                </a:spcBef>
                <a:buClr>
                  <a:srgbClr val="F0AB00"/>
                </a:buClr>
                <a:buSzPct val="80000"/>
                <a:defRPr/>
              </a:pPr>
              <a:endParaRPr lang="en-US" sz="2799" kern="0" dirty="0">
                <a:solidFill>
                  <a:sysClr val="windowText" lastClr="000000"/>
                </a:solidFill>
                <a:ea typeface="Arial Unicode MS" pitchFamily="34" charset="-128"/>
                <a:cs typeface="Arial Unicode MS" pitchFamily="34" charset="-128"/>
              </a:endParaRPr>
            </a:p>
          </p:txBody>
        </p:sp>
      </p:grpSp>
      <p:sp>
        <p:nvSpPr>
          <p:cNvPr id="24" name="Rectangle 23"/>
          <p:cNvSpPr/>
          <p:nvPr/>
        </p:nvSpPr>
        <p:spPr bwMode="gray">
          <a:xfrm>
            <a:off x="523159" y="2877169"/>
            <a:ext cx="5296824" cy="1091453"/>
          </a:xfrm>
          <a:prstGeom prst="rect">
            <a:avLst/>
          </a:prstGeom>
          <a:solidFill>
            <a:srgbClr val="FFFFFF">
              <a:lumMod val="95000"/>
            </a:srgbClr>
          </a:solidFill>
          <a:ln w="6350" algn="ctr">
            <a:noFill/>
            <a:miter lim="800000"/>
            <a:headEnd/>
            <a:tailEnd/>
          </a:ln>
          <a:effectLst/>
        </p:spPr>
        <p:txBody>
          <a:bodyPr lIns="89979" tIns="46789" rIns="89979" bIns="46789" anchor="ctr"/>
          <a:lstStyle/>
          <a:p>
            <a:pPr>
              <a:spcBef>
                <a:spcPct val="50000"/>
              </a:spcBef>
              <a:buClr>
                <a:srgbClr val="F0AB00"/>
              </a:buClr>
              <a:buSzPct val="80000"/>
              <a:defRPr/>
            </a:pPr>
            <a:r>
              <a:rPr lang="en-US" sz="1600" kern="0" dirty="0" err="1">
                <a:solidFill>
                  <a:sysClr val="windowText" lastClr="000000"/>
                </a:solidFill>
                <a:latin typeface="Courier New" pitchFamily="49" charset="0"/>
                <a:cs typeface="Courier New" pitchFamily="49" charset="0"/>
              </a:rPr>
              <a:t>lr_customer</a:t>
            </a:r>
            <a:r>
              <a:rPr lang="en-US" sz="1600" kern="0" dirty="0">
                <a:solidFill>
                  <a:sysClr val="windowText" lastClr="000000"/>
                </a:solidFill>
                <a:latin typeface="Courier New" pitchFamily="49" charset="0"/>
                <a:cs typeface="Courier New" pitchFamily="49" charset="0"/>
              </a:rPr>
              <a:t>-&gt;classify(</a:t>
            </a:r>
            <a:br>
              <a:rPr lang="en-US" sz="1600" kern="0" dirty="0">
                <a:solidFill>
                  <a:sysClr val="windowText" lastClr="000000"/>
                </a:solidFill>
                <a:latin typeface="Courier New" pitchFamily="49" charset="0"/>
                <a:cs typeface="Courier New" pitchFamily="49" charset="0"/>
              </a:rPr>
            </a:br>
            <a:r>
              <a:rPr lang="en-US" sz="1600" kern="0" dirty="0">
                <a:solidFill>
                  <a:sysClr val="windowText" lastClr="000000"/>
                </a:solidFill>
                <a:latin typeface="Courier New" pitchFamily="49" charset="0"/>
                <a:cs typeface="Courier New" pitchFamily="49" charset="0"/>
              </a:rPr>
              <a:t>   </a:t>
            </a:r>
            <a:r>
              <a:rPr lang="en-US" sz="1600" kern="0" dirty="0">
                <a:solidFill>
                  <a:srgbClr val="0076CB"/>
                </a:solidFill>
                <a:latin typeface="Courier New" pitchFamily="49" charset="0"/>
                <a:cs typeface="Courier New" pitchFamily="49" charset="0"/>
              </a:rPr>
              <a:t>EXPORTING</a:t>
            </a:r>
            <a:r>
              <a:rPr lang="en-US" sz="1600" kern="0" dirty="0">
                <a:solidFill>
                  <a:sysClr val="windowText" lastClr="000000"/>
                </a:solidFill>
                <a:latin typeface="Courier New" pitchFamily="49" charset="0"/>
                <a:cs typeface="Courier New" pitchFamily="49" charset="0"/>
              </a:rPr>
              <a:t> </a:t>
            </a:r>
            <a:r>
              <a:rPr lang="en-US" sz="1600" kern="0" dirty="0" err="1">
                <a:solidFill>
                  <a:sysClr val="windowText" lastClr="000000"/>
                </a:solidFill>
                <a:latin typeface="Courier New" pitchFamily="49" charset="0"/>
                <a:cs typeface="Courier New" pitchFamily="49" charset="0"/>
              </a:rPr>
              <a:t>in_date</a:t>
            </a:r>
            <a:r>
              <a:rPr lang="en-US" sz="1600" kern="0" dirty="0">
                <a:solidFill>
                  <a:sysClr val="windowText" lastClr="000000"/>
                </a:solidFill>
                <a:latin typeface="Courier New" pitchFamily="49" charset="0"/>
                <a:cs typeface="Courier New" pitchFamily="49" charset="0"/>
              </a:rPr>
              <a:t>  = </a:t>
            </a:r>
            <a:r>
              <a:rPr lang="en-US" sz="1600" kern="0" dirty="0" err="1">
                <a:solidFill>
                  <a:sysClr val="windowText" lastClr="000000"/>
                </a:solidFill>
                <a:latin typeface="Courier New" pitchFamily="49" charset="0"/>
                <a:cs typeface="Courier New" pitchFamily="49" charset="0"/>
              </a:rPr>
              <a:t>in_date</a:t>
            </a:r>
            <a:r>
              <a:rPr lang="en-US" sz="1600" kern="0" dirty="0">
                <a:solidFill>
                  <a:sysClr val="windowText" lastClr="000000"/>
                </a:solidFill>
                <a:latin typeface="Courier New" pitchFamily="49" charset="0"/>
                <a:cs typeface="Courier New" pitchFamily="49" charset="0"/>
              </a:rPr>
              <a:t> </a:t>
            </a:r>
            <a:br>
              <a:rPr lang="en-US" sz="1600" kern="0" dirty="0">
                <a:solidFill>
                  <a:sysClr val="windowText" lastClr="000000"/>
                </a:solidFill>
                <a:latin typeface="Courier New" pitchFamily="49" charset="0"/>
                <a:cs typeface="Courier New" pitchFamily="49" charset="0"/>
              </a:rPr>
            </a:br>
            <a:r>
              <a:rPr lang="en-US" sz="1600" kern="0" dirty="0">
                <a:solidFill>
                  <a:sysClr val="windowText" lastClr="000000"/>
                </a:solidFill>
                <a:latin typeface="Courier New" pitchFamily="49" charset="0"/>
                <a:cs typeface="Courier New" pitchFamily="49" charset="0"/>
              </a:rPr>
              <a:t>             </a:t>
            </a:r>
            <a:r>
              <a:rPr lang="en-US" sz="1600" kern="0" dirty="0" err="1">
                <a:solidFill>
                  <a:sysClr val="windowText" lastClr="000000"/>
                </a:solidFill>
                <a:latin typeface="Courier New" pitchFamily="49" charset="0"/>
                <a:cs typeface="Courier New" pitchFamily="49" charset="0"/>
              </a:rPr>
              <a:t>in_sel</a:t>
            </a:r>
            <a:r>
              <a:rPr lang="en-US" sz="1600" kern="0" dirty="0">
                <a:solidFill>
                  <a:sysClr val="windowText" lastClr="000000"/>
                </a:solidFill>
                <a:latin typeface="Courier New" pitchFamily="49" charset="0"/>
                <a:cs typeface="Courier New" pitchFamily="49" charset="0"/>
              </a:rPr>
              <a:t>   = </a:t>
            </a:r>
            <a:r>
              <a:rPr lang="en-US" sz="1600" kern="0" dirty="0" err="1">
                <a:solidFill>
                  <a:sysClr val="windowText" lastClr="000000"/>
                </a:solidFill>
                <a:latin typeface="Courier New" pitchFamily="49" charset="0"/>
                <a:cs typeface="Courier New" pitchFamily="49" charset="0"/>
              </a:rPr>
              <a:t>in_sel</a:t>
            </a:r>
            <a:r>
              <a:rPr lang="en-US" sz="1600" kern="0" dirty="0">
                <a:solidFill>
                  <a:sysClr val="windowText" lastClr="000000"/>
                </a:solidFill>
                <a:latin typeface="Courier New" pitchFamily="49" charset="0"/>
                <a:cs typeface="Courier New" pitchFamily="49" charset="0"/>
              </a:rPr>
              <a:t>       </a:t>
            </a:r>
            <a:br>
              <a:rPr lang="en-US" sz="1600" kern="0" dirty="0">
                <a:solidFill>
                  <a:sysClr val="windowText" lastClr="000000"/>
                </a:solidFill>
                <a:latin typeface="Courier New" pitchFamily="49" charset="0"/>
                <a:cs typeface="Courier New" pitchFamily="49" charset="0"/>
              </a:rPr>
            </a:br>
            <a:r>
              <a:rPr lang="en-US" sz="1600" kern="0" dirty="0">
                <a:solidFill>
                  <a:sysClr val="windowText" lastClr="000000"/>
                </a:solidFill>
                <a:latin typeface="Courier New" pitchFamily="49" charset="0"/>
                <a:cs typeface="Courier New" pitchFamily="49" charset="0"/>
              </a:rPr>
              <a:t>   </a:t>
            </a:r>
            <a:r>
              <a:rPr lang="en-US" sz="1600" kern="0" dirty="0">
                <a:solidFill>
                  <a:srgbClr val="0076CB"/>
                </a:solidFill>
                <a:latin typeface="Courier New" pitchFamily="49" charset="0"/>
                <a:cs typeface="Courier New" pitchFamily="49" charset="0"/>
              </a:rPr>
              <a:t>IMPORTING</a:t>
            </a:r>
            <a:r>
              <a:rPr lang="en-US" sz="1600" kern="0" dirty="0">
                <a:solidFill>
                  <a:sysClr val="windowText" lastClr="000000"/>
                </a:solidFill>
                <a:latin typeface="Courier New" pitchFamily="49" charset="0"/>
                <a:cs typeface="Courier New" pitchFamily="49" charset="0"/>
              </a:rPr>
              <a:t> </a:t>
            </a:r>
            <a:r>
              <a:rPr lang="en-US" sz="1600" kern="0" dirty="0" err="1">
                <a:solidFill>
                  <a:sysClr val="windowText" lastClr="000000"/>
                </a:solidFill>
                <a:latin typeface="Courier New" pitchFamily="49" charset="0"/>
                <a:cs typeface="Courier New" pitchFamily="49" charset="0"/>
              </a:rPr>
              <a:t>out_itms</a:t>
            </a:r>
            <a:r>
              <a:rPr lang="en-US" sz="1600" kern="0" dirty="0">
                <a:solidFill>
                  <a:sysClr val="windowText" lastClr="000000"/>
                </a:solidFill>
                <a:latin typeface="Courier New" pitchFamily="49" charset="0"/>
                <a:cs typeface="Courier New" pitchFamily="49" charset="0"/>
              </a:rPr>
              <a:t> = </a:t>
            </a:r>
            <a:r>
              <a:rPr lang="en-US" sz="1600" kern="0" dirty="0" err="1">
                <a:solidFill>
                  <a:sysClr val="windowText" lastClr="000000"/>
                </a:solidFill>
                <a:latin typeface="Courier New" pitchFamily="49" charset="0"/>
                <a:cs typeface="Courier New" pitchFamily="49" charset="0"/>
              </a:rPr>
              <a:t>out_itms</a:t>
            </a:r>
            <a:r>
              <a:rPr lang="en-US" sz="1600" kern="0" dirty="0">
                <a:solidFill>
                  <a:sysClr val="windowText" lastClr="000000"/>
                </a:solidFill>
                <a:latin typeface="Courier New" pitchFamily="49" charset="0"/>
                <a:cs typeface="Courier New" pitchFamily="49" charset="0"/>
              </a:rPr>
              <a:t> ). </a:t>
            </a:r>
          </a:p>
        </p:txBody>
      </p:sp>
      <p:sp>
        <p:nvSpPr>
          <p:cNvPr id="25" name="Rectangle 49"/>
          <p:cNvSpPr>
            <a:spLocks noChangeArrowheads="1"/>
          </p:cNvSpPr>
          <p:nvPr/>
        </p:nvSpPr>
        <p:spPr bwMode="auto">
          <a:xfrm>
            <a:off x="325336" y="1572340"/>
            <a:ext cx="11560524" cy="400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defTabSz="914217">
              <a:spcBef>
                <a:spcPts val="1625"/>
              </a:spcBef>
              <a:buClr>
                <a:srgbClr val="F0AB00"/>
              </a:buClr>
              <a:buSzPct val="80000"/>
              <a:defRPr/>
            </a:pPr>
            <a:r>
              <a:rPr lang="en-US" sz="2000" b="1" kern="0" dirty="0">
                <a:solidFill>
                  <a:srgbClr val="000000"/>
                </a:solidFill>
              </a:rPr>
              <a:t>Methods of global classes marked with tag interface, available since ABAP 7.4 SP05</a:t>
            </a:r>
          </a:p>
        </p:txBody>
      </p:sp>
    </p:spTree>
    <p:extLst>
      <p:ext uri="{BB962C8B-B14F-4D97-AF65-F5344CB8AC3E}">
        <p14:creationId xmlns:p14="http://schemas.microsoft.com/office/powerpoint/2010/main" val="20773982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Integration of Database Procedures into ABAP</a:t>
            </a: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6" name="Text Placeholder 2"/>
          <p:cNvSpPr txBox="1">
            <a:spLocks/>
          </p:cNvSpPr>
          <p:nvPr/>
        </p:nvSpPr>
        <p:spPr>
          <a:xfrm>
            <a:off x="324000" y="1690687"/>
            <a:ext cx="11545200" cy="43910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kern="0">
                <a:solidFill>
                  <a:srgbClr val="000000"/>
                </a:solidFill>
                <a:latin typeface="Arial" charset="0"/>
              </a:rPr>
              <a:t>Standard ABAP class methods are used as containers for the implementation of AMDPs</a:t>
            </a:r>
          </a:p>
          <a:p>
            <a:endParaRPr lang="en-US" dirty="0"/>
          </a:p>
        </p:txBody>
      </p:sp>
      <p:sp>
        <p:nvSpPr>
          <p:cNvPr id="9" name="Text Placeholder 2"/>
          <p:cNvSpPr txBox="1">
            <a:spLocks/>
          </p:cNvSpPr>
          <p:nvPr/>
        </p:nvSpPr>
        <p:spPr>
          <a:xfrm>
            <a:off x="324000" y="1690687"/>
            <a:ext cx="11545200" cy="43910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kern="0">
                <a:solidFill>
                  <a:srgbClr val="000000"/>
                </a:solidFill>
                <a:latin typeface="Arial" charset="0"/>
              </a:rPr>
              <a:t>Standard ABAP class methods are used as containers for the implementation of AMDPs</a:t>
            </a:r>
          </a:p>
          <a:p>
            <a:endParaRPr lang="en-US" dirty="0"/>
          </a:p>
        </p:txBody>
      </p:sp>
      <p:sp>
        <p:nvSpPr>
          <p:cNvPr id="10" name="Rectangle 9"/>
          <p:cNvSpPr/>
          <p:nvPr/>
        </p:nvSpPr>
        <p:spPr bwMode="gray">
          <a:xfrm>
            <a:off x="387086" y="2098190"/>
            <a:ext cx="7270653" cy="4058299"/>
          </a:xfrm>
          <a:prstGeom prst="rect">
            <a:avLst/>
          </a:prstGeom>
          <a:solidFill>
            <a:srgbClr val="FFFFFF">
              <a:lumMod val="95000"/>
            </a:srgbClr>
          </a:solidFill>
          <a:ln w="6350" algn="ctr">
            <a:noFill/>
            <a:miter lim="800000"/>
            <a:headEnd/>
            <a:tailEnd/>
          </a:ln>
          <a:effectLst/>
        </p:spPr>
        <p:txBody>
          <a:bodyPr lIns="89979" tIns="71983" rIns="89979" bIns="71983" anchor="ctr"/>
          <a:lstStyle/>
          <a:p>
            <a:pPr>
              <a:spcBef>
                <a:spcPts val="600"/>
              </a:spcBef>
              <a:buClr>
                <a:srgbClr val="F0AB00"/>
              </a:buClr>
              <a:buSzPct val="80000"/>
              <a:defRPr/>
            </a:pPr>
            <a:r>
              <a:rPr lang="en-US" sz="1600" kern="0" dirty="0">
                <a:solidFill>
                  <a:srgbClr val="0076CB"/>
                </a:solidFill>
                <a:latin typeface="Courier New" pitchFamily="49" charset="0"/>
                <a:cs typeface="Courier New" pitchFamily="49" charset="0"/>
              </a:rPr>
              <a:t>CLASS</a:t>
            </a:r>
            <a:r>
              <a:rPr lang="en-US" sz="1600" kern="0" dirty="0">
                <a:solidFill>
                  <a:sysClr val="windowText" lastClr="000000"/>
                </a:solidFill>
                <a:latin typeface="Courier New" pitchFamily="49" charset="0"/>
                <a:cs typeface="Courier New" pitchFamily="49" charset="0"/>
              </a:rPr>
              <a:t> CL_AMDP_SAMPLE </a:t>
            </a:r>
            <a:r>
              <a:rPr lang="en-US" sz="1600" kern="0" dirty="0">
                <a:solidFill>
                  <a:srgbClr val="0076CB"/>
                </a:solidFill>
                <a:latin typeface="Courier New" pitchFamily="49" charset="0"/>
                <a:cs typeface="Courier New" pitchFamily="49" charset="0"/>
              </a:rPr>
              <a:t>DEFINITION</a:t>
            </a:r>
            <a:r>
              <a:rPr lang="en-US" sz="1600" kern="0" dirty="0">
                <a:solidFill>
                  <a:sysClr val="windowText" lastClr="000000"/>
                </a:solidFill>
                <a:latin typeface="Courier New" pitchFamily="49" charset="0"/>
                <a:cs typeface="Courier New" pitchFamily="49" charset="0"/>
              </a:rPr>
              <a:t>.</a:t>
            </a:r>
          </a:p>
          <a:p>
            <a:pPr>
              <a:spcBef>
                <a:spcPts val="600"/>
              </a:spcBef>
              <a:buClr>
                <a:srgbClr val="F0AB00"/>
              </a:buClr>
              <a:buSzPct val="80000"/>
              <a:defRPr/>
            </a:pPr>
            <a:r>
              <a:rPr lang="en-US" sz="1600" kern="0" dirty="0">
                <a:solidFill>
                  <a:srgbClr val="0076CB"/>
                </a:solidFill>
                <a:latin typeface="Courier New" pitchFamily="49" charset="0"/>
                <a:cs typeface="Courier New" pitchFamily="49" charset="0"/>
              </a:rPr>
              <a:t>  PUBLIC SECTION</a:t>
            </a:r>
            <a:r>
              <a:rPr lang="en-US" sz="1600" kern="0" dirty="0">
                <a:solidFill>
                  <a:sysClr val="windowText" lastClr="000000"/>
                </a:solidFill>
                <a:latin typeface="Courier New" pitchFamily="49" charset="0"/>
                <a:cs typeface="Courier New" pitchFamily="49" charset="0"/>
              </a:rPr>
              <a:t>.</a:t>
            </a:r>
          </a:p>
          <a:p>
            <a:pPr>
              <a:spcBef>
                <a:spcPts val="600"/>
              </a:spcBef>
              <a:buClr>
                <a:srgbClr val="F0AB00"/>
              </a:buClr>
              <a:buSzPct val="80000"/>
              <a:defRPr/>
            </a:pPr>
            <a:r>
              <a:rPr lang="en-US" sz="1600" kern="0" dirty="0">
                <a:solidFill>
                  <a:srgbClr val="0076CB"/>
                </a:solidFill>
                <a:latin typeface="Courier New" pitchFamily="49" charset="0"/>
                <a:cs typeface="Courier New" pitchFamily="49" charset="0"/>
              </a:rPr>
              <a:t>    INTERFACES</a:t>
            </a:r>
            <a:r>
              <a:rPr lang="en-US" sz="1600" kern="0" dirty="0">
                <a:solidFill>
                  <a:sysClr val="windowText" lastClr="000000"/>
                </a:solidFill>
                <a:latin typeface="Courier New" pitchFamily="49" charset="0"/>
                <a:cs typeface="Courier New" pitchFamily="49" charset="0"/>
              </a:rPr>
              <a:t> IF_AMDP_MARKER_HDB.</a:t>
            </a:r>
            <a:br>
              <a:rPr lang="en-US" sz="1600" kern="0" dirty="0">
                <a:solidFill>
                  <a:sysClr val="windowText" lastClr="000000"/>
                </a:solidFill>
                <a:latin typeface="Courier New" pitchFamily="49" charset="0"/>
                <a:cs typeface="Courier New" pitchFamily="49" charset="0"/>
              </a:rPr>
            </a:br>
            <a:r>
              <a:rPr lang="en-US" sz="1600" kern="0" dirty="0">
                <a:solidFill>
                  <a:sysClr val="windowText" lastClr="000000"/>
                </a:solidFill>
                <a:latin typeface="Courier New" pitchFamily="49" charset="0"/>
                <a:cs typeface="Courier New" pitchFamily="49" charset="0"/>
              </a:rPr>
              <a:t>    </a:t>
            </a:r>
            <a:r>
              <a:rPr lang="en-US" sz="1600" kern="0" dirty="0">
                <a:solidFill>
                  <a:srgbClr val="0076CB"/>
                </a:solidFill>
                <a:latin typeface="Courier New" pitchFamily="49" charset="0"/>
                <a:cs typeface="Courier New" pitchFamily="49" charset="0"/>
              </a:rPr>
              <a:t>...</a:t>
            </a:r>
            <a:r>
              <a:rPr lang="en-US" sz="1600" kern="0" dirty="0">
                <a:solidFill>
                  <a:sysClr val="windowText" lastClr="000000"/>
                </a:solidFill>
                <a:latin typeface="Courier New" pitchFamily="49" charset="0"/>
                <a:cs typeface="Courier New" pitchFamily="49" charset="0"/>
              </a:rPr>
              <a:t> </a:t>
            </a:r>
          </a:p>
          <a:p>
            <a:pPr>
              <a:spcBef>
                <a:spcPts val="600"/>
              </a:spcBef>
              <a:buClr>
                <a:srgbClr val="F0AB00"/>
              </a:buClr>
              <a:buSzPct val="80000"/>
              <a:defRPr/>
            </a:pPr>
            <a:r>
              <a:rPr lang="en-US" sz="1600" kern="0" dirty="0">
                <a:solidFill>
                  <a:sysClr val="windowText" lastClr="000000"/>
                </a:solidFill>
                <a:latin typeface="Courier New" pitchFamily="49" charset="0"/>
                <a:cs typeface="Courier New" pitchFamily="49" charset="0"/>
              </a:rPr>
              <a:t>  </a:t>
            </a:r>
            <a:r>
              <a:rPr lang="en-US" sz="1600" kern="0" dirty="0">
                <a:solidFill>
                  <a:srgbClr val="0076CB"/>
                </a:solidFill>
                <a:latin typeface="Courier New" pitchFamily="49" charset="0"/>
                <a:cs typeface="Courier New" pitchFamily="49" charset="0"/>
              </a:rPr>
              <a:t>PRIVATE SECTION.</a:t>
            </a:r>
          </a:p>
          <a:p>
            <a:pPr>
              <a:spcBef>
                <a:spcPts val="600"/>
              </a:spcBef>
              <a:buClr>
                <a:srgbClr val="F0AB00"/>
              </a:buClr>
              <a:buSzPct val="80000"/>
              <a:defRPr/>
            </a:pPr>
            <a:r>
              <a:rPr lang="en-US" sz="1600" kern="0" dirty="0">
                <a:solidFill>
                  <a:srgbClr val="0076CB"/>
                </a:solidFill>
                <a:latin typeface="Courier New" pitchFamily="49" charset="0"/>
                <a:cs typeface="Courier New" pitchFamily="49" charset="0"/>
              </a:rPr>
              <a:t>    METHODS</a:t>
            </a:r>
            <a:r>
              <a:rPr lang="en-US" sz="1600" kern="0" dirty="0">
                <a:solidFill>
                  <a:sysClr val="windowText" lastClr="000000"/>
                </a:solidFill>
                <a:latin typeface="Courier New" pitchFamily="49" charset="0"/>
                <a:cs typeface="Courier New" pitchFamily="49" charset="0"/>
              </a:rPr>
              <a:t> execute </a:t>
            </a:r>
            <a:r>
              <a:rPr lang="en-US" sz="1600" kern="0" dirty="0">
                <a:solidFill>
                  <a:srgbClr val="0076CB"/>
                </a:solidFill>
                <a:latin typeface="Courier New" pitchFamily="49" charset="0"/>
                <a:cs typeface="Courier New" pitchFamily="49" charset="0"/>
              </a:rPr>
              <a:t>IMPORTING</a:t>
            </a:r>
            <a:r>
              <a:rPr lang="en-US" sz="1600" kern="0" dirty="0">
                <a:solidFill>
                  <a:sysClr val="windowText" lastClr="000000"/>
                </a:solidFill>
                <a:latin typeface="Courier New" pitchFamily="49" charset="0"/>
                <a:cs typeface="Courier New" pitchFamily="49" charset="0"/>
              </a:rPr>
              <a:t> </a:t>
            </a:r>
            <a:r>
              <a:rPr lang="en-US" sz="1600" kern="0" dirty="0">
                <a:solidFill>
                  <a:srgbClr val="0076CB"/>
                </a:solidFill>
                <a:latin typeface="Courier New" pitchFamily="49" charset="0"/>
                <a:cs typeface="Courier New" pitchFamily="49" charset="0"/>
              </a:rPr>
              <a:t>VALUE</a:t>
            </a:r>
            <a:r>
              <a:rPr lang="en-US" sz="1600" kern="0" dirty="0">
                <a:solidFill>
                  <a:sysClr val="windowText" lastClr="000000"/>
                </a:solidFill>
                <a:latin typeface="Courier New" pitchFamily="49" charset="0"/>
                <a:cs typeface="Courier New" pitchFamily="49" charset="0"/>
              </a:rPr>
              <a:t>(</a:t>
            </a:r>
            <a:r>
              <a:rPr lang="en-US" sz="1600" kern="0" dirty="0" err="1">
                <a:solidFill>
                  <a:sysClr val="windowText" lastClr="000000"/>
                </a:solidFill>
                <a:latin typeface="Courier New" pitchFamily="49" charset="0"/>
                <a:cs typeface="Courier New" pitchFamily="49" charset="0"/>
              </a:rPr>
              <a:t>it_param</a:t>
            </a:r>
            <a:r>
              <a:rPr lang="en-US" sz="1600" kern="0" dirty="0">
                <a:solidFill>
                  <a:sysClr val="windowText" lastClr="000000"/>
                </a:solidFill>
                <a:latin typeface="Courier New" pitchFamily="49" charset="0"/>
                <a:cs typeface="Courier New" pitchFamily="49" charset="0"/>
              </a:rPr>
              <a:t>)  </a:t>
            </a:r>
            <a:r>
              <a:rPr lang="en-US" sz="1600" kern="0" dirty="0">
                <a:solidFill>
                  <a:srgbClr val="0076CB"/>
                </a:solidFill>
                <a:latin typeface="Courier New" pitchFamily="49" charset="0"/>
                <a:cs typeface="Courier New" pitchFamily="49" charset="0"/>
              </a:rPr>
              <a:t>TYPE</a:t>
            </a:r>
            <a:r>
              <a:rPr lang="en-US" sz="1600" kern="0" dirty="0">
                <a:solidFill>
                  <a:sysClr val="windowText" lastClr="000000"/>
                </a:solidFill>
                <a:latin typeface="Courier New" pitchFamily="49" charset="0"/>
                <a:cs typeface="Courier New" pitchFamily="49" charset="0"/>
              </a:rPr>
              <a:t> type1</a:t>
            </a:r>
            <a:r>
              <a:rPr lang="en-US" sz="1600" kern="0" dirty="0">
                <a:solidFill>
                  <a:srgbClr val="0076CB"/>
                </a:solidFill>
                <a:latin typeface="Courier New" pitchFamily="49" charset="0"/>
                <a:cs typeface="Courier New" pitchFamily="49" charset="0"/>
              </a:rPr>
              <a:t/>
            </a:r>
            <a:br>
              <a:rPr lang="en-US" sz="1600" kern="0" dirty="0">
                <a:solidFill>
                  <a:srgbClr val="0076CB"/>
                </a:solidFill>
                <a:latin typeface="Courier New" pitchFamily="49" charset="0"/>
                <a:cs typeface="Courier New" pitchFamily="49" charset="0"/>
              </a:rPr>
            </a:br>
            <a:r>
              <a:rPr lang="en-US" sz="1600" kern="0" dirty="0">
                <a:solidFill>
                  <a:srgbClr val="0076CB"/>
                </a:solidFill>
                <a:latin typeface="Courier New" pitchFamily="49" charset="0"/>
                <a:cs typeface="Courier New" pitchFamily="49" charset="0"/>
              </a:rPr>
              <a:t>	            EXPORTING</a:t>
            </a:r>
            <a:r>
              <a:rPr lang="en-US" sz="1600" kern="0" dirty="0">
                <a:solidFill>
                  <a:sysClr val="windowText" lastClr="000000"/>
                </a:solidFill>
                <a:latin typeface="Courier New" pitchFamily="49" charset="0"/>
                <a:cs typeface="Courier New" pitchFamily="49" charset="0"/>
              </a:rPr>
              <a:t> </a:t>
            </a:r>
            <a:r>
              <a:rPr lang="en-US" sz="1600" kern="0" dirty="0">
                <a:solidFill>
                  <a:srgbClr val="0076CB"/>
                </a:solidFill>
                <a:latin typeface="Courier New" pitchFamily="49" charset="0"/>
                <a:cs typeface="Courier New" pitchFamily="49" charset="0"/>
              </a:rPr>
              <a:t>VALUE</a:t>
            </a:r>
            <a:r>
              <a:rPr lang="en-US" sz="1600" kern="0" dirty="0">
                <a:solidFill>
                  <a:sysClr val="windowText" lastClr="000000"/>
                </a:solidFill>
                <a:latin typeface="Courier New" pitchFamily="49" charset="0"/>
                <a:cs typeface="Courier New" pitchFamily="49" charset="0"/>
              </a:rPr>
              <a:t>(</a:t>
            </a:r>
            <a:r>
              <a:rPr lang="en-US" sz="1600" kern="0" dirty="0" err="1">
                <a:solidFill>
                  <a:sysClr val="windowText" lastClr="000000"/>
                </a:solidFill>
                <a:latin typeface="Courier New" pitchFamily="49" charset="0"/>
                <a:cs typeface="Courier New" pitchFamily="49" charset="0"/>
              </a:rPr>
              <a:t>et_param</a:t>
            </a:r>
            <a:r>
              <a:rPr lang="en-US" sz="1600" kern="0" dirty="0">
                <a:solidFill>
                  <a:sysClr val="windowText" lastClr="000000"/>
                </a:solidFill>
                <a:latin typeface="Courier New" pitchFamily="49" charset="0"/>
                <a:cs typeface="Courier New" pitchFamily="49" charset="0"/>
              </a:rPr>
              <a:t>) </a:t>
            </a:r>
            <a:r>
              <a:rPr lang="en-US" sz="1600" kern="0" dirty="0">
                <a:solidFill>
                  <a:srgbClr val="0076CB"/>
                </a:solidFill>
                <a:latin typeface="Courier New" pitchFamily="49" charset="0"/>
                <a:cs typeface="Courier New" pitchFamily="49" charset="0"/>
              </a:rPr>
              <a:t>TYPE</a:t>
            </a:r>
            <a:r>
              <a:rPr lang="en-US" sz="1600" kern="0" dirty="0">
                <a:solidFill>
                  <a:sysClr val="windowText" lastClr="000000"/>
                </a:solidFill>
                <a:latin typeface="Courier New" pitchFamily="49" charset="0"/>
                <a:cs typeface="Courier New" pitchFamily="49" charset="0"/>
              </a:rPr>
              <a:t> type2.</a:t>
            </a:r>
            <a:br>
              <a:rPr lang="en-US" sz="1600" kern="0" dirty="0">
                <a:solidFill>
                  <a:sysClr val="windowText" lastClr="000000"/>
                </a:solidFill>
                <a:latin typeface="Courier New" pitchFamily="49" charset="0"/>
                <a:cs typeface="Courier New" pitchFamily="49" charset="0"/>
              </a:rPr>
            </a:br>
            <a:r>
              <a:rPr lang="en-US" sz="1600" kern="0" dirty="0">
                <a:solidFill>
                  <a:srgbClr val="0076CB"/>
                </a:solidFill>
                <a:latin typeface="Courier New" pitchFamily="49" charset="0"/>
                <a:cs typeface="Courier New" pitchFamily="49" charset="0"/>
              </a:rPr>
              <a:t>ENDCLASS</a:t>
            </a:r>
            <a:r>
              <a:rPr lang="en-US" sz="1600" kern="0" dirty="0">
                <a:solidFill>
                  <a:sysClr val="windowText" lastClr="000000"/>
                </a:solidFill>
                <a:latin typeface="Courier New" pitchFamily="49" charset="0"/>
                <a:cs typeface="Courier New" pitchFamily="49" charset="0"/>
              </a:rPr>
              <a:t>.</a:t>
            </a:r>
          </a:p>
          <a:p>
            <a:pPr>
              <a:spcBef>
                <a:spcPts val="600"/>
              </a:spcBef>
              <a:buClr>
                <a:srgbClr val="F0AB00"/>
              </a:buClr>
              <a:buSzPct val="80000"/>
              <a:defRPr/>
            </a:pPr>
            <a:r>
              <a:rPr lang="en-US" sz="1600" kern="0" dirty="0">
                <a:solidFill>
                  <a:srgbClr val="0076CB"/>
                </a:solidFill>
                <a:latin typeface="Courier New" pitchFamily="49" charset="0"/>
                <a:cs typeface="Courier New" pitchFamily="49" charset="0"/>
              </a:rPr>
              <a:t>CLASS</a:t>
            </a:r>
            <a:r>
              <a:rPr lang="en-US" sz="1600" kern="0" dirty="0">
                <a:solidFill>
                  <a:sysClr val="windowText" lastClr="000000"/>
                </a:solidFill>
                <a:latin typeface="Courier New" pitchFamily="49" charset="0"/>
                <a:cs typeface="Courier New" pitchFamily="49" charset="0"/>
              </a:rPr>
              <a:t> CL_AMDP_SAMPLE </a:t>
            </a:r>
            <a:r>
              <a:rPr lang="en-US" sz="1600" kern="0" dirty="0">
                <a:solidFill>
                  <a:srgbClr val="0076CB"/>
                </a:solidFill>
                <a:latin typeface="Courier New" pitchFamily="49" charset="0"/>
                <a:cs typeface="Courier New" pitchFamily="49" charset="0"/>
              </a:rPr>
              <a:t>IMPLEMENTATION</a:t>
            </a:r>
            <a:r>
              <a:rPr lang="en-US" sz="1600" kern="0" dirty="0">
                <a:solidFill>
                  <a:sysClr val="windowText" lastClr="000000"/>
                </a:solidFill>
                <a:latin typeface="Courier New" pitchFamily="49" charset="0"/>
                <a:cs typeface="Courier New" pitchFamily="49" charset="0"/>
              </a:rPr>
              <a:t>.</a:t>
            </a:r>
            <a:br>
              <a:rPr lang="en-US" sz="1600" kern="0" dirty="0">
                <a:solidFill>
                  <a:sysClr val="windowText" lastClr="000000"/>
                </a:solidFill>
                <a:latin typeface="Courier New" pitchFamily="49" charset="0"/>
                <a:cs typeface="Courier New" pitchFamily="49" charset="0"/>
              </a:rPr>
            </a:br>
            <a:r>
              <a:rPr lang="en-US" sz="1600" kern="0" dirty="0">
                <a:solidFill>
                  <a:srgbClr val="0076CB"/>
                </a:solidFill>
                <a:latin typeface="Courier New" pitchFamily="49" charset="0"/>
                <a:cs typeface="Courier New" pitchFamily="49" charset="0"/>
              </a:rPr>
              <a:t>  ...</a:t>
            </a:r>
            <a:r>
              <a:rPr lang="en-US" sz="1600" kern="0" dirty="0">
                <a:solidFill>
                  <a:sysClr val="windowText" lastClr="000000"/>
                </a:solidFill>
                <a:latin typeface="Courier New" pitchFamily="49" charset="0"/>
                <a:cs typeface="Courier New" pitchFamily="49" charset="0"/>
              </a:rPr>
              <a:t> </a:t>
            </a:r>
          </a:p>
          <a:p>
            <a:pPr>
              <a:spcBef>
                <a:spcPts val="600"/>
              </a:spcBef>
              <a:buClr>
                <a:srgbClr val="F0AB00"/>
              </a:buClr>
              <a:buSzPct val="80000"/>
              <a:defRPr/>
            </a:pPr>
            <a:r>
              <a:rPr lang="en-US" sz="1600" kern="0" dirty="0">
                <a:solidFill>
                  <a:srgbClr val="0076CB"/>
                </a:solidFill>
                <a:latin typeface="Courier New" pitchFamily="49" charset="0"/>
                <a:cs typeface="Courier New" pitchFamily="49" charset="0"/>
              </a:rPr>
              <a:t>  METHOD</a:t>
            </a:r>
            <a:r>
              <a:rPr lang="en-US" sz="1600" kern="0" dirty="0">
                <a:solidFill>
                  <a:sysClr val="windowText" lastClr="000000"/>
                </a:solidFill>
                <a:latin typeface="Courier New" pitchFamily="49" charset="0"/>
                <a:cs typeface="Courier New" pitchFamily="49" charset="0"/>
              </a:rPr>
              <a:t> execute </a:t>
            </a:r>
            <a:r>
              <a:rPr lang="en-US" sz="1600" kern="0" dirty="0">
                <a:solidFill>
                  <a:srgbClr val="0076CB"/>
                </a:solidFill>
                <a:latin typeface="Courier New" pitchFamily="49" charset="0"/>
                <a:cs typeface="Courier New" pitchFamily="49" charset="0"/>
              </a:rPr>
              <a:t>BY DATABASE PROCEDURE ….</a:t>
            </a:r>
            <a:br>
              <a:rPr lang="en-US" sz="1600" kern="0" dirty="0">
                <a:solidFill>
                  <a:srgbClr val="0076CB"/>
                </a:solidFill>
                <a:latin typeface="Courier New" pitchFamily="49" charset="0"/>
                <a:cs typeface="Courier New" pitchFamily="49" charset="0"/>
              </a:rPr>
            </a:br>
            <a:r>
              <a:rPr lang="en-US" sz="1600" kern="0" dirty="0">
                <a:solidFill>
                  <a:sysClr val="windowText" lastClr="000000"/>
                </a:solidFill>
                <a:latin typeface="Courier New" pitchFamily="49" charset="0"/>
                <a:cs typeface="Courier New" pitchFamily="49" charset="0"/>
              </a:rPr>
              <a:t>  </a:t>
            </a:r>
            <a:r>
              <a:rPr lang="en-US" sz="1600" kern="0" dirty="0">
                <a:solidFill>
                  <a:srgbClr val="FFFFFF">
                    <a:lumMod val="50000"/>
                  </a:srgbClr>
                </a:solidFill>
                <a:latin typeface="Courier New" pitchFamily="49" charset="0"/>
                <a:cs typeface="Courier New" pitchFamily="49" charset="0"/>
              </a:rPr>
              <a:t>-- SQLScript code</a:t>
            </a:r>
            <a:r>
              <a:rPr lang="en-US" sz="1600" kern="0" dirty="0">
                <a:solidFill>
                  <a:sysClr val="windowText" lastClr="000000"/>
                </a:solidFill>
                <a:latin typeface="Courier New" pitchFamily="49" charset="0"/>
                <a:cs typeface="Courier New" pitchFamily="49" charset="0"/>
              </a:rPr>
              <a:t/>
            </a:r>
            <a:br>
              <a:rPr lang="en-US" sz="1600" kern="0" dirty="0">
                <a:solidFill>
                  <a:sysClr val="windowText" lastClr="000000"/>
                </a:solidFill>
                <a:latin typeface="Courier New" pitchFamily="49" charset="0"/>
                <a:cs typeface="Courier New" pitchFamily="49" charset="0"/>
              </a:rPr>
            </a:br>
            <a:r>
              <a:rPr lang="en-US" sz="1600" kern="0" dirty="0">
                <a:solidFill>
                  <a:sysClr val="windowText" lastClr="000000"/>
                </a:solidFill>
                <a:latin typeface="Courier New" pitchFamily="49" charset="0"/>
                <a:cs typeface="Courier New" pitchFamily="49" charset="0"/>
              </a:rPr>
              <a:t>  </a:t>
            </a:r>
            <a:r>
              <a:rPr lang="en-US" sz="1600" kern="0" dirty="0">
                <a:solidFill>
                  <a:srgbClr val="0076CB"/>
                </a:solidFill>
                <a:latin typeface="Courier New" pitchFamily="49" charset="0"/>
                <a:cs typeface="Courier New" pitchFamily="49" charset="0"/>
              </a:rPr>
              <a:t>ENDMETHOD</a:t>
            </a:r>
            <a:r>
              <a:rPr lang="en-US" sz="1600" kern="0" dirty="0">
                <a:solidFill>
                  <a:sysClr val="windowText" lastClr="000000"/>
                </a:solidFill>
                <a:latin typeface="Courier New" pitchFamily="49" charset="0"/>
                <a:cs typeface="Courier New" pitchFamily="49" charset="0"/>
              </a:rPr>
              <a:t>.</a:t>
            </a:r>
          </a:p>
          <a:p>
            <a:pPr>
              <a:spcBef>
                <a:spcPts val="600"/>
              </a:spcBef>
              <a:buClr>
                <a:srgbClr val="F0AB00"/>
              </a:buClr>
              <a:buSzPct val="80000"/>
              <a:defRPr/>
            </a:pPr>
            <a:r>
              <a:rPr lang="en-US" sz="1600" kern="0" dirty="0">
                <a:solidFill>
                  <a:srgbClr val="0076CB"/>
                </a:solidFill>
                <a:latin typeface="Courier New" pitchFamily="49" charset="0"/>
                <a:cs typeface="Courier New" pitchFamily="49" charset="0"/>
              </a:rPr>
              <a:t>ENDCLASS</a:t>
            </a:r>
            <a:r>
              <a:rPr lang="en-US" sz="1600" kern="0" dirty="0">
                <a:solidFill>
                  <a:sysClr val="windowText" lastClr="000000"/>
                </a:solidFill>
                <a:latin typeface="Courier New" pitchFamily="49" charset="0"/>
                <a:cs typeface="Courier New" pitchFamily="49" charset="0"/>
              </a:rPr>
              <a:t>.</a:t>
            </a:r>
          </a:p>
        </p:txBody>
      </p:sp>
      <p:sp>
        <p:nvSpPr>
          <p:cNvPr id="11" name="Line Callout 1 (Accent Bar) 10"/>
          <p:cNvSpPr/>
          <p:nvPr/>
        </p:nvSpPr>
        <p:spPr bwMode="gray">
          <a:xfrm>
            <a:off x="7878378" y="4797901"/>
            <a:ext cx="2675906" cy="814200"/>
          </a:xfrm>
          <a:prstGeom prst="accentCallout1">
            <a:avLst>
              <a:gd name="adj1" fmla="val 15058"/>
              <a:gd name="adj2" fmla="val -4528"/>
              <a:gd name="adj3" fmla="val 64576"/>
              <a:gd name="adj4" fmla="val -70679"/>
            </a:avLst>
          </a:prstGeom>
          <a:solidFill>
            <a:schemeClr val="tx2">
              <a:lumMod val="20000"/>
              <a:lumOff val="80000"/>
            </a:schemeClr>
          </a:solidFill>
          <a:ln w="9525" cap="flat" cmpd="sng" algn="ctr">
            <a:solidFill>
              <a:srgbClr val="000000"/>
            </a:solidFill>
            <a:prstDash val="solid"/>
            <a:headEnd/>
            <a:tailEnd/>
          </a:ln>
          <a:effectLst/>
        </p:spPr>
        <p:txBody>
          <a:bodyPr lIns="35992" tIns="71983" rIns="35992" bIns="71983" anchor="ctr"/>
          <a:lstStyle/>
          <a:p>
            <a:pPr algn="ctr" defTabSz="914217">
              <a:spcBef>
                <a:spcPct val="50000"/>
              </a:spcBef>
              <a:buClr>
                <a:srgbClr val="F0AB00"/>
              </a:buClr>
              <a:buSzPct val="80000"/>
              <a:defRPr/>
            </a:pPr>
            <a:r>
              <a:rPr lang="en-US" sz="1800" kern="0" dirty="0">
                <a:solidFill>
                  <a:srgbClr val="000000"/>
                </a:solidFill>
                <a:ea typeface="Arial Unicode MS" pitchFamily="34" charset="-128"/>
                <a:cs typeface="Arial Unicode MS" pitchFamily="34" charset="-128"/>
              </a:rPr>
              <a:t>Method container</a:t>
            </a:r>
            <a:br>
              <a:rPr lang="en-US" sz="1800" kern="0" dirty="0">
                <a:solidFill>
                  <a:srgbClr val="000000"/>
                </a:solidFill>
                <a:ea typeface="Arial Unicode MS" pitchFamily="34" charset="-128"/>
                <a:cs typeface="Arial Unicode MS" pitchFamily="34" charset="-128"/>
              </a:rPr>
            </a:br>
            <a:r>
              <a:rPr lang="en-US" sz="1800" kern="0" dirty="0">
                <a:solidFill>
                  <a:srgbClr val="000000"/>
                </a:solidFill>
                <a:ea typeface="Arial Unicode MS" pitchFamily="34" charset="-128"/>
                <a:cs typeface="Arial Unicode MS" pitchFamily="34" charset="-128"/>
              </a:rPr>
              <a:t>for an AMDP</a:t>
            </a:r>
          </a:p>
        </p:txBody>
      </p:sp>
      <p:sp>
        <p:nvSpPr>
          <p:cNvPr id="3" name="Rectangle 2"/>
          <p:cNvSpPr/>
          <p:nvPr/>
        </p:nvSpPr>
        <p:spPr>
          <a:xfrm>
            <a:off x="387086" y="1525107"/>
            <a:ext cx="9144000" cy="369332"/>
          </a:xfrm>
          <a:prstGeom prst="rect">
            <a:avLst/>
          </a:prstGeom>
        </p:spPr>
        <p:txBody>
          <a:bodyPr wrap="square">
            <a:spAutoFit/>
          </a:bodyPr>
          <a:lstStyle/>
          <a:p>
            <a:pPr lvl="0"/>
            <a:r>
              <a:rPr lang="en-US" kern="0" dirty="0">
                <a:solidFill>
                  <a:srgbClr val="000000"/>
                </a:solidFill>
                <a:latin typeface="Arial" charset="0"/>
              </a:rPr>
              <a:t>Standard ABAP class methods are used as containers for the implementation of AMDPs</a:t>
            </a:r>
          </a:p>
        </p:txBody>
      </p:sp>
    </p:spTree>
    <p:extLst>
      <p:ext uri="{BB962C8B-B14F-4D97-AF65-F5344CB8AC3E}">
        <p14:creationId xmlns:p14="http://schemas.microsoft.com/office/powerpoint/2010/main" val="1498059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4" name="Title 3">
            <a:extLst>
              <a:ext uri="{FF2B5EF4-FFF2-40B4-BE49-F238E27FC236}">
                <a16:creationId xmlns:a16="http://schemas.microsoft.com/office/drawing/2014/main" xmlns="" id="{F07FC580-E2AB-4C55-8C95-D5E077A1D127}"/>
              </a:ext>
            </a:extLst>
          </p:cNvPr>
          <p:cNvSpPr txBox="1">
            <a:spLocks/>
          </p:cNvSpPr>
          <p:nvPr/>
        </p:nvSpPr>
        <p:spPr>
          <a:xfrm>
            <a:off x="414164" y="3410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AMDP Method – SQL Script</a:t>
            </a:r>
          </a:p>
        </p:txBody>
      </p:sp>
      <p:sp>
        <p:nvSpPr>
          <p:cNvPr id="7" name="Rectangle 6"/>
          <p:cNvSpPr/>
          <p:nvPr/>
        </p:nvSpPr>
        <p:spPr bwMode="gray">
          <a:xfrm>
            <a:off x="325336" y="1691608"/>
            <a:ext cx="11489103" cy="4688260"/>
          </a:xfrm>
          <a:prstGeom prst="rect">
            <a:avLst/>
          </a:prstGeom>
          <a:solidFill>
            <a:srgbClr val="FFFFFF">
              <a:lumMod val="95000"/>
            </a:srgbClr>
          </a:solidFill>
          <a:ln w="6350" algn="ctr">
            <a:noFill/>
            <a:miter lim="800000"/>
            <a:headEnd/>
            <a:tailEnd/>
          </a:ln>
          <a:effectLst/>
        </p:spPr>
        <p:txBody>
          <a:bodyPr lIns="89979" tIns="0" rIns="89979" bIns="0" anchor="ctr"/>
          <a:lstStyle/>
          <a:p>
            <a:pPr>
              <a:spcBef>
                <a:spcPct val="50000"/>
              </a:spcBef>
              <a:buClr>
                <a:srgbClr val="F0AB00"/>
              </a:buClr>
              <a:buSzPct val="80000"/>
              <a:defRPr/>
            </a:pPr>
            <a:r>
              <a:rPr lang="en-US" sz="1800" b="1" dirty="0">
                <a:solidFill>
                  <a:srgbClr val="0000FF"/>
                </a:solidFill>
                <a:latin typeface="Courier New" panose="02070309020205020404" pitchFamily="49" charset="0"/>
              </a:rPr>
              <a:t>METHOD</a:t>
            </a:r>
            <a:r>
              <a:rPr lang="en-US" sz="1800" b="1" kern="0" dirty="0">
                <a:solidFill>
                  <a:srgbClr val="0076CB"/>
                </a:solidFill>
                <a:latin typeface="Courier New" pitchFamily="49" charset="0"/>
                <a:cs typeface="Courier New" pitchFamily="49" charset="0"/>
              </a:rPr>
              <a:t> </a:t>
            </a:r>
            <a:r>
              <a:rPr lang="en-US" sz="1800" b="1" kern="0" dirty="0" err="1">
                <a:solidFill>
                  <a:sysClr val="windowText" lastClr="000000"/>
                </a:solidFill>
                <a:latin typeface="Courier New" pitchFamily="49" charset="0"/>
                <a:cs typeface="Courier New" pitchFamily="49" charset="0"/>
              </a:rPr>
              <a:t>classify_by_id</a:t>
            </a:r>
            <a:r>
              <a:rPr lang="en-US" sz="1800" b="1" kern="0" dirty="0">
                <a:solidFill>
                  <a:sysClr val="windowText" lastClr="000000"/>
                </a:solidFill>
                <a:latin typeface="Courier New" pitchFamily="49" charset="0"/>
                <a:cs typeface="Courier New" pitchFamily="49" charset="0"/>
              </a:rPr>
              <a:t/>
            </a:r>
            <a:br>
              <a:rPr lang="en-US" sz="1800" b="1" kern="0" dirty="0">
                <a:solidFill>
                  <a:sysClr val="windowText" lastClr="000000"/>
                </a:solidFill>
                <a:latin typeface="Courier New" pitchFamily="49" charset="0"/>
                <a:cs typeface="Courier New" pitchFamily="49" charset="0"/>
              </a:rPr>
            </a:br>
            <a:r>
              <a:rPr lang="en-US" sz="1800" b="1" kern="0" dirty="0">
                <a:solidFill>
                  <a:sysClr val="windowText" lastClr="000000"/>
                </a:solidFill>
                <a:latin typeface="Courier New" pitchFamily="49" charset="0"/>
                <a:cs typeface="Courier New" pitchFamily="49" charset="0"/>
              </a:rPr>
              <a:t>       </a:t>
            </a:r>
            <a:r>
              <a:rPr lang="en-US" sz="1800" b="1" dirty="0">
                <a:solidFill>
                  <a:srgbClr val="0000FF"/>
                </a:solidFill>
                <a:latin typeface="Courier New" panose="02070309020205020404" pitchFamily="49" charset="0"/>
              </a:rPr>
              <a:t>BY DATABASE PROCEDURE FOR </a:t>
            </a:r>
            <a:r>
              <a:rPr lang="en-US" sz="1800" b="1" kern="0" dirty="0">
                <a:solidFill>
                  <a:sysClr val="windowText" lastClr="000000"/>
                </a:solidFill>
                <a:latin typeface="Courier New" pitchFamily="49" charset="0"/>
                <a:cs typeface="Courier New" pitchFamily="49" charset="0"/>
              </a:rPr>
              <a:t>HDB </a:t>
            </a:r>
            <a:br>
              <a:rPr lang="en-US" sz="1800" b="1" kern="0" dirty="0">
                <a:solidFill>
                  <a:sysClr val="windowText" lastClr="000000"/>
                </a:solidFill>
                <a:latin typeface="Courier New" pitchFamily="49" charset="0"/>
                <a:cs typeface="Courier New" pitchFamily="49" charset="0"/>
              </a:rPr>
            </a:br>
            <a:r>
              <a:rPr lang="en-US" sz="1800" b="1" kern="0" dirty="0">
                <a:solidFill>
                  <a:sysClr val="windowText" lastClr="000000"/>
                </a:solidFill>
                <a:latin typeface="Courier New" pitchFamily="49" charset="0"/>
                <a:cs typeface="Courier New" pitchFamily="49" charset="0"/>
              </a:rPr>
              <a:t>       </a:t>
            </a:r>
            <a:r>
              <a:rPr lang="en-US" sz="1800" b="1" dirty="0">
                <a:solidFill>
                  <a:srgbClr val="0000FF"/>
                </a:solidFill>
                <a:latin typeface="Courier New" panose="02070309020205020404" pitchFamily="49" charset="0"/>
              </a:rPr>
              <a:t>LANGUAGE</a:t>
            </a:r>
            <a:r>
              <a:rPr lang="en-US" sz="1800" b="1" kern="0" dirty="0">
                <a:solidFill>
                  <a:srgbClr val="0076CB"/>
                </a:solidFill>
                <a:latin typeface="Courier New" pitchFamily="49" charset="0"/>
                <a:cs typeface="Courier New" pitchFamily="49" charset="0"/>
              </a:rPr>
              <a:t> </a:t>
            </a:r>
            <a:r>
              <a:rPr lang="en-US" sz="1800" b="1" kern="0" dirty="0">
                <a:solidFill>
                  <a:sysClr val="windowText" lastClr="000000"/>
                </a:solidFill>
                <a:latin typeface="Courier New" pitchFamily="49" charset="0"/>
                <a:cs typeface="Courier New" pitchFamily="49" charset="0"/>
              </a:rPr>
              <a:t>SQLSCRIPT </a:t>
            </a:r>
            <a:r>
              <a:rPr lang="en-US" sz="1800" b="1" dirty="0">
                <a:solidFill>
                  <a:srgbClr val="0000FF"/>
                </a:solidFill>
                <a:latin typeface="Courier New" panose="02070309020205020404" pitchFamily="49" charset="0"/>
              </a:rPr>
              <a:t>OPTIONS</a:t>
            </a:r>
            <a:r>
              <a:rPr lang="en-US" sz="1800" b="1" kern="0" dirty="0">
                <a:solidFill>
                  <a:srgbClr val="0076CB"/>
                </a:solidFill>
                <a:latin typeface="Courier New" pitchFamily="49" charset="0"/>
                <a:cs typeface="Courier New" pitchFamily="49" charset="0"/>
              </a:rPr>
              <a:t> </a:t>
            </a:r>
            <a:r>
              <a:rPr lang="en-US" sz="1800" b="1" dirty="0">
                <a:solidFill>
                  <a:srgbClr val="0000FF"/>
                </a:solidFill>
                <a:latin typeface="Courier New" panose="02070309020205020404" pitchFamily="49" charset="0"/>
              </a:rPr>
              <a:t>READ-ONLY</a:t>
            </a:r>
            <a:r>
              <a:rPr lang="en-US" sz="1800" b="1" kern="0" dirty="0">
                <a:solidFill>
                  <a:srgbClr val="00B050"/>
                </a:solidFill>
                <a:latin typeface="Courier New" pitchFamily="49" charset="0"/>
                <a:cs typeface="Courier New" pitchFamily="49" charset="0"/>
              </a:rPr>
              <a:t/>
            </a:r>
            <a:br>
              <a:rPr lang="en-US" sz="1800" b="1" kern="0" dirty="0">
                <a:solidFill>
                  <a:srgbClr val="00B050"/>
                </a:solidFill>
                <a:latin typeface="Courier New" pitchFamily="49" charset="0"/>
                <a:cs typeface="Courier New" pitchFamily="49" charset="0"/>
              </a:rPr>
            </a:br>
            <a:r>
              <a:rPr lang="en-US" sz="1800" b="1" kern="0" dirty="0">
                <a:solidFill>
                  <a:srgbClr val="00B050"/>
                </a:solidFill>
                <a:latin typeface="Courier New" pitchFamily="49" charset="0"/>
                <a:cs typeface="Courier New" pitchFamily="49" charset="0"/>
              </a:rPr>
              <a:t>       </a:t>
            </a:r>
            <a:r>
              <a:rPr lang="en-US" sz="1800" b="1" dirty="0">
                <a:solidFill>
                  <a:srgbClr val="0000FF"/>
                </a:solidFill>
                <a:latin typeface="Courier New" panose="02070309020205020404" pitchFamily="49" charset="0"/>
              </a:rPr>
              <a:t>USING</a:t>
            </a:r>
            <a:r>
              <a:rPr lang="en-US" sz="1800" b="1" kern="0" dirty="0">
                <a:solidFill>
                  <a:srgbClr val="0076CB"/>
                </a:solidFill>
                <a:latin typeface="Courier New" pitchFamily="49" charset="0"/>
                <a:cs typeface="Courier New" pitchFamily="49" charset="0"/>
              </a:rPr>
              <a:t> </a:t>
            </a:r>
            <a:r>
              <a:rPr lang="en-US" sz="1800" b="1" kern="0" dirty="0">
                <a:solidFill>
                  <a:sysClr val="windowText" lastClr="000000"/>
                </a:solidFill>
                <a:latin typeface="Courier New" pitchFamily="49" charset="0"/>
                <a:cs typeface="Courier New" pitchFamily="49" charset="0"/>
              </a:rPr>
              <a:t>SCUSTOM SBOOK.</a:t>
            </a:r>
          </a:p>
          <a:p>
            <a:r>
              <a:rPr lang="en-US" sz="1800" b="1" kern="0" dirty="0">
                <a:solidFill>
                  <a:srgbClr val="FFFFFF">
                    <a:lumMod val="50000"/>
                  </a:srgbClr>
                </a:solidFill>
                <a:latin typeface="Courier New" pitchFamily="49" charset="0"/>
                <a:cs typeface="Courier New" pitchFamily="49" charset="0"/>
              </a:rPr>
              <a:t> -- declare local scalar variables</a:t>
            </a:r>
            <a:br>
              <a:rPr lang="en-US" sz="1800" b="1" kern="0" dirty="0">
                <a:solidFill>
                  <a:srgbClr val="FFFFFF">
                    <a:lumMod val="50000"/>
                  </a:srgbClr>
                </a:solidFill>
                <a:latin typeface="Courier New" pitchFamily="49" charset="0"/>
                <a:cs typeface="Courier New" pitchFamily="49" charset="0"/>
              </a:rPr>
            </a:br>
            <a:r>
              <a:rPr lang="en-US" sz="1800" b="1" dirty="0">
                <a:solidFill>
                  <a:srgbClr val="0000FF"/>
                </a:solidFill>
                <a:latin typeface="Courier New" panose="02070309020205020404" pitchFamily="49" charset="0"/>
              </a:rPr>
              <a:t>  declare </a:t>
            </a:r>
            <a:r>
              <a:rPr lang="en-US" sz="1800" b="1" dirty="0" err="1">
                <a:solidFill>
                  <a:srgbClr val="000000"/>
                </a:solidFill>
                <a:latin typeface="Courier New" panose="02070309020205020404" pitchFamily="49" charset="0"/>
              </a:rPr>
              <a:t>lc_upper_threshold</a:t>
            </a:r>
            <a:r>
              <a:rPr lang="en-US" sz="1800" b="1" dirty="0">
                <a:solidFill>
                  <a:srgbClr val="0000FF"/>
                </a:solidFill>
                <a:latin typeface="Courier New" panose="02070309020205020404" pitchFamily="49" charset="0"/>
              </a:rPr>
              <a:t> constant </a:t>
            </a:r>
            <a:r>
              <a:rPr lang="en-US" sz="1800" b="1" dirty="0" err="1">
                <a:solidFill>
                  <a:srgbClr val="0000FF"/>
                </a:solidFill>
                <a:latin typeface="Courier New" panose="02070309020205020404" pitchFamily="49" charset="0"/>
              </a:rPr>
              <a:t>int</a:t>
            </a:r>
            <a:r>
              <a:rPr lang="en-US" sz="1800" b="1" dirty="0">
                <a:solidFill>
                  <a:srgbClr val="0000FF"/>
                </a:solidFill>
                <a:latin typeface="Courier New" panose="02070309020205020404" pitchFamily="49" charset="0"/>
              </a:rPr>
              <a:t> := </a:t>
            </a:r>
            <a:r>
              <a:rPr lang="en-US" sz="1800" b="1" dirty="0">
                <a:solidFill>
                  <a:srgbClr val="008000"/>
                </a:solidFill>
                <a:latin typeface="Courier New" panose="02070309020205020404" pitchFamily="49" charset="0"/>
              </a:rPr>
              <a:t>300</a:t>
            </a:r>
            <a:r>
              <a:rPr lang="en-US" sz="1800" b="1" dirty="0">
                <a:solidFill>
                  <a:srgbClr val="0000FF"/>
                </a:solidFill>
                <a:latin typeface="Courier New" panose="02070309020205020404" pitchFamily="49" charset="0"/>
              </a:rPr>
              <a:t>;</a:t>
            </a:r>
          </a:p>
          <a:p>
            <a:r>
              <a:rPr lang="en-US" sz="1800" b="1" dirty="0">
                <a:solidFill>
                  <a:srgbClr val="0000FF"/>
                </a:solidFill>
                <a:latin typeface="Courier New" panose="02070309020205020404" pitchFamily="49" charset="0"/>
              </a:rPr>
              <a:t>  declare </a:t>
            </a:r>
            <a:r>
              <a:rPr lang="en-US" sz="1800" b="1" dirty="0" err="1">
                <a:solidFill>
                  <a:srgbClr val="000000"/>
                </a:solidFill>
                <a:latin typeface="Courier New" panose="02070309020205020404" pitchFamily="49" charset="0"/>
              </a:rPr>
              <a:t>lc_lower_threshold</a:t>
            </a:r>
            <a:r>
              <a:rPr lang="en-US" sz="1800" b="1" dirty="0">
                <a:solidFill>
                  <a:srgbClr val="0000FF"/>
                </a:solidFill>
                <a:latin typeface="Courier New" panose="02070309020205020404" pitchFamily="49" charset="0"/>
              </a:rPr>
              <a:t> constant </a:t>
            </a:r>
            <a:r>
              <a:rPr lang="en-US" sz="1800" b="1" dirty="0" err="1">
                <a:solidFill>
                  <a:srgbClr val="0000FF"/>
                </a:solidFill>
                <a:latin typeface="Courier New" panose="02070309020205020404" pitchFamily="49" charset="0"/>
              </a:rPr>
              <a:t>int</a:t>
            </a:r>
            <a:r>
              <a:rPr lang="en-US" sz="1800" b="1" dirty="0">
                <a:solidFill>
                  <a:srgbClr val="0000FF"/>
                </a:solidFill>
                <a:latin typeface="Courier New" panose="02070309020205020404" pitchFamily="49" charset="0"/>
              </a:rPr>
              <a:t> := </a:t>
            </a:r>
            <a:r>
              <a:rPr lang="en-US" sz="1800" b="1" dirty="0">
                <a:solidFill>
                  <a:srgbClr val="008000"/>
                </a:solidFill>
                <a:latin typeface="Courier New" panose="02070309020205020404" pitchFamily="49" charset="0"/>
              </a:rPr>
              <a:t>10</a:t>
            </a:r>
            <a:r>
              <a:rPr lang="en-US" sz="1800" b="1" dirty="0">
                <a:solidFill>
                  <a:srgbClr val="0000FF"/>
                </a:solidFill>
                <a:latin typeface="Courier New" panose="02070309020205020404" pitchFamily="49" charset="0"/>
              </a:rPr>
              <a:t>;</a:t>
            </a:r>
            <a:r>
              <a:rPr lang="en-US" sz="1800" b="1" kern="0" dirty="0">
                <a:solidFill>
                  <a:srgbClr val="C00000"/>
                </a:solidFill>
                <a:latin typeface="Courier New" pitchFamily="49" charset="0"/>
                <a:cs typeface="Courier New" pitchFamily="49" charset="0"/>
              </a:rPr>
              <a:t/>
            </a:r>
            <a:br>
              <a:rPr lang="en-US" sz="1800" b="1" kern="0" dirty="0">
                <a:solidFill>
                  <a:srgbClr val="C00000"/>
                </a:solidFill>
                <a:latin typeface="Courier New" pitchFamily="49" charset="0"/>
                <a:cs typeface="Courier New" pitchFamily="49" charset="0"/>
              </a:rPr>
            </a:br>
            <a:r>
              <a:rPr lang="en-US" sz="1800" b="1" kern="0" dirty="0">
                <a:solidFill>
                  <a:srgbClr val="C00000"/>
                </a:solidFill>
                <a:latin typeface="Courier New" pitchFamily="49" charset="0"/>
                <a:cs typeface="Courier New" pitchFamily="49" charset="0"/>
              </a:rPr>
              <a:t> </a:t>
            </a:r>
            <a:r>
              <a:rPr lang="en-US" sz="1800" b="1" kern="0" dirty="0">
                <a:solidFill>
                  <a:srgbClr val="FFFFFF">
                    <a:lumMod val="50000"/>
                  </a:srgbClr>
                </a:solidFill>
                <a:latin typeface="Courier New" pitchFamily="49" charset="0"/>
                <a:cs typeface="Courier New" pitchFamily="49" charset="0"/>
              </a:rPr>
              <a:t>-- translate list of customer ids into id, name ,#of flights …</a:t>
            </a:r>
            <a:r>
              <a:rPr lang="en-US" sz="1800" b="1" kern="0" dirty="0">
                <a:solidFill>
                  <a:srgbClr val="C00000"/>
                </a:solidFill>
                <a:latin typeface="Courier New" pitchFamily="49" charset="0"/>
                <a:cs typeface="Courier New" pitchFamily="49" charset="0"/>
              </a:rPr>
              <a:t/>
            </a:r>
            <a:br>
              <a:rPr lang="en-US" sz="1800" b="1" kern="0" dirty="0">
                <a:solidFill>
                  <a:srgbClr val="C00000"/>
                </a:solidFill>
                <a:latin typeface="Courier New" pitchFamily="49" charset="0"/>
                <a:cs typeface="Courier New" pitchFamily="49" charset="0"/>
              </a:rPr>
            </a:br>
            <a:r>
              <a:rPr lang="en-US" sz="1800" b="1" kern="0" dirty="0">
                <a:solidFill>
                  <a:srgbClr val="275C0E"/>
                </a:solidFill>
                <a:latin typeface="Courier New" pitchFamily="49" charset="0"/>
                <a:cs typeface="Courier New" pitchFamily="49" charset="0"/>
              </a:rPr>
              <a:t>  </a:t>
            </a:r>
            <a:r>
              <a:rPr lang="en-US" sz="1800" b="1" kern="0" dirty="0" err="1">
                <a:solidFill>
                  <a:sysClr val="windowText" lastClr="000000"/>
                </a:solidFill>
                <a:latin typeface="Courier New" pitchFamily="49" charset="0"/>
                <a:cs typeface="Courier New" pitchFamily="49" charset="0"/>
              </a:rPr>
              <a:t>lt_customers</a:t>
            </a:r>
            <a:r>
              <a:rPr lang="en-US" sz="1800" b="1" kern="0" dirty="0">
                <a:solidFill>
                  <a:srgbClr val="275C0E"/>
                </a:solidFill>
                <a:latin typeface="Courier New" pitchFamily="49" charset="0"/>
                <a:cs typeface="Courier New" pitchFamily="49" charset="0"/>
              </a:rPr>
              <a:t> = </a:t>
            </a:r>
            <a:r>
              <a:rPr lang="en-US" sz="1800" b="1" dirty="0">
                <a:solidFill>
                  <a:srgbClr val="0000FF"/>
                </a:solidFill>
                <a:latin typeface="Courier New" panose="02070309020205020404" pitchFamily="49" charset="0"/>
              </a:rPr>
              <a:t>select</a:t>
            </a:r>
            <a:r>
              <a:rPr lang="en-US" sz="1800" b="1" kern="0" dirty="0">
                <a:solidFill>
                  <a:srgbClr val="275C0E"/>
                </a:solidFill>
                <a:latin typeface="Courier New" pitchFamily="49" charset="0"/>
                <a:cs typeface="Courier New" pitchFamily="49" charset="0"/>
              </a:rPr>
              <a:t> </a:t>
            </a:r>
            <a:r>
              <a:rPr lang="en-US" sz="1800" b="1" kern="0" dirty="0">
                <a:solidFill>
                  <a:sysClr val="windowText" lastClr="000000"/>
                </a:solidFill>
                <a:latin typeface="Courier New" pitchFamily="49" charset="0"/>
                <a:cs typeface="Courier New" pitchFamily="49" charset="0"/>
              </a:rPr>
              <a:t>c.id, c.name, </a:t>
            </a:r>
            <a:r>
              <a:rPr lang="en-US" sz="1800" b="1" dirty="0">
                <a:solidFill>
                  <a:srgbClr val="0000FF"/>
                </a:solidFill>
                <a:latin typeface="Courier New" panose="02070309020205020404" pitchFamily="49" charset="0"/>
              </a:rPr>
              <a:t>count( </a:t>
            </a:r>
            <a:r>
              <a:rPr lang="en-US" sz="1800" b="1" kern="0" dirty="0" err="1">
                <a:solidFill>
                  <a:sysClr val="windowText" lastClr="000000"/>
                </a:solidFill>
                <a:latin typeface="Courier New" pitchFamily="49" charset="0"/>
                <a:cs typeface="Courier New" pitchFamily="49" charset="0"/>
              </a:rPr>
              <a:t>s.bookid</a:t>
            </a:r>
            <a:r>
              <a:rPr lang="en-US" sz="1800" b="1" kern="0" dirty="0">
                <a:solidFill>
                  <a:sysClr val="windowText" lastClr="000000"/>
                </a:solidFill>
                <a:latin typeface="Courier New" pitchFamily="49" charset="0"/>
                <a:cs typeface="Courier New" pitchFamily="49" charset="0"/>
              </a:rPr>
              <a:t> </a:t>
            </a:r>
            <a:r>
              <a:rPr lang="en-US" sz="1800" b="1" dirty="0">
                <a:solidFill>
                  <a:srgbClr val="0000FF"/>
                </a:solidFill>
                <a:latin typeface="Courier New" panose="02070309020205020404" pitchFamily="49" charset="0"/>
              </a:rPr>
              <a:t>)</a:t>
            </a:r>
            <a:r>
              <a:rPr lang="en-US" sz="1800" b="1" kern="0" dirty="0">
                <a:solidFill>
                  <a:srgbClr val="275C0E"/>
                </a:solidFill>
                <a:latin typeface="Courier New" pitchFamily="49" charset="0"/>
                <a:cs typeface="Courier New" pitchFamily="49" charset="0"/>
              </a:rPr>
              <a:t> … </a:t>
            </a:r>
            <a:r>
              <a:rPr lang="en-US" sz="1800" b="1" dirty="0">
                <a:solidFill>
                  <a:srgbClr val="0000FF"/>
                </a:solidFill>
                <a:latin typeface="Courier New" panose="02070309020205020404" pitchFamily="49" charset="0"/>
              </a:rPr>
              <a:t>from</a:t>
            </a:r>
            <a:r>
              <a:rPr lang="en-US" sz="1800" b="1" kern="0" dirty="0">
                <a:solidFill>
                  <a:srgbClr val="275C0E"/>
                </a:solidFill>
                <a:latin typeface="Courier New" pitchFamily="49" charset="0"/>
                <a:cs typeface="Courier New" pitchFamily="49" charset="0"/>
              </a:rPr>
              <a:t> </a:t>
            </a:r>
            <a:r>
              <a:rPr lang="en-US" sz="1800" b="1" kern="0" dirty="0" err="1">
                <a:solidFill>
                  <a:sysClr val="windowText" lastClr="000000"/>
                </a:solidFill>
                <a:latin typeface="Courier New" pitchFamily="49" charset="0"/>
                <a:cs typeface="Courier New" pitchFamily="49" charset="0"/>
              </a:rPr>
              <a:t>scustom</a:t>
            </a:r>
            <a:r>
              <a:rPr lang="en-US" sz="1800" b="1" kern="0" dirty="0">
                <a:solidFill>
                  <a:sysClr val="windowText" lastClr="000000"/>
                </a:solidFill>
                <a:latin typeface="Courier New" pitchFamily="49" charset="0"/>
                <a:cs typeface="Courier New" pitchFamily="49" charset="0"/>
              </a:rPr>
              <a:t> …</a:t>
            </a:r>
            <a:r>
              <a:rPr lang="en-US" sz="1800" b="1" kern="0" dirty="0">
                <a:solidFill>
                  <a:srgbClr val="275C0E"/>
                </a:solidFill>
                <a:latin typeface="Courier New" pitchFamily="49" charset="0"/>
                <a:cs typeface="Courier New" pitchFamily="49" charset="0"/>
              </a:rPr>
              <a:t/>
            </a:r>
            <a:br>
              <a:rPr lang="en-US" sz="1800" b="1" kern="0" dirty="0">
                <a:solidFill>
                  <a:srgbClr val="275C0E"/>
                </a:solidFill>
                <a:latin typeface="Courier New" pitchFamily="49" charset="0"/>
                <a:cs typeface="Courier New" pitchFamily="49" charset="0"/>
              </a:rPr>
            </a:br>
            <a:r>
              <a:rPr lang="en-US" sz="1800" b="1" kern="0" dirty="0">
                <a:solidFill>
                  <a:srgbClr val="275C0E"/>
                </a:solidFill>
                <a:latin typeface="Courier New" pitchFamily="49" charset="0"/>
                <a:cs typeface="Courier New" pitchFamily="49" charset="0"/>
              </a:rPr>
              <a:t>                  </a:t>
            </a:r>
            <a:r>
              <a:rPr lang="en-US" sz="1800" b="1" dirty="0">
                <a:solidFill>
                  <a:srgbClr val="0000FF"/>
                </a:solidFill>
                <a:latin typeface="Courier New" panose="02070309020205020404" pitchFamily="49" charset="0"/>
              </a:rPr>
              <a:t>where</a:t>
            </a:r>
            <a:r>
              <a:rPr lang="en-US" sz="1800" b="1" kern="0" dirty="0">
                <a:solidFill>
                  <a:srgbClr val="275C0E"/>
                </a:solidFill>
                <a:latin typeface="Courier New" pitchFamily="49" charset="0"/>
                <a:cs typeface="Courier New" pitchFamily="49" charset="0"/>
              </a:rPr>
              <a:t> </a:t>
            </a:r>
            <a:r>
              <a:rPr lang="en-US" sz="1800" b="1" kern="0" dirty="0" err="1">
                <a:solidFill>
                  <a:sysClr val="windowText" lastClr="000000"/>
                </a:solidFill>
                <a:latin typeface="Courier New" pitchFamily="49" charset="0"/>
                <a:cs typeface="Courier New" pitchFamily="49" charset="0"/>
              </a:rPr>
              <a:t>mandt</a:t>
            </a:r>
            <a:r>
              <a:rPr lang="en-US" sz="1800" b="1" kern="0" dirty="0">
                <a:solidFill>
                  <a:srgbClr val="275C0E"/>
                </a:solidFill>
                <a:latin typeface="Courier New" pitchFamily="49" charset="0"/>
                <a:cs typeface="Courier New" pitchFamily="49" charset="0"/>
              </a:rPr>
              <a:t> </a:t>
            </a:r>
            <a:r>
              <a:rPr lang="en-US" sz="1800" b="1" dirty="0">
                <a:solidFill>
                  <a:srgbClr val="0000FF"/>
                </a:solidFill>
                <a:latin typeface="Courier New" panose="02070309020205020404" pitchFamily="49" charset="0"/>
              </a:rPr>
              <a:t>= :</a:t>
            </a:r>
            <a:r>
              <a:rPr lang="en-US" sz="1800" b="1" kern="0" dirty="0" err="1">
                <a:solidFill>
                  <a:sysClr val="windowText" lastClr="000000"/>
                </a:solidFill>
                <a:latin typeface="Courier New" pitchFamily="49" charset="0"/>
                <a:cs typeface="Courier New" pitchFamily="49" charset="0"/>
              </a:rPr>
              <a:t>iv_client</a:t>
            </a:r>
            <a:r>
              <a:rPr lang="en-US" sz="1800" b="1" kern="0" dirty="0">
                <a:solidFill>
                  <a:srgbClr val="275C0E"/>
                </a:solidFill>
                <a:latin typeface="Courier New" pitchFamily="49" charset="0"/>
                <a:cs typeface="Courier New" pitchFamily="49" charset="0"/>
              </a:rPr>
              <a:t/>
            </a:r>
            <a:br>
              <a:rPr lang="en-US" sz="1800" b="1" kern="0" dirty="0">
                <a:solidFill>
                  <a:srgbClr val="275C0E"/>
                </a:solidFill>
                <a:latin typeface="Courier New" pitchFamily="49" charset="0"/>
                <a:cs typeface="Courier New" pitchFamily="49" charset="0"/>
              </a:rPr>
            </a:br>
            <a:r>
              <a:rPr lang="en-US" sz="1800" b="1" kern="0" dirty="0">
                <a:solidFill>
                  <a:srgbClr val="275C0E"/>
                </a:solidFill>
                <a:latin typeface="Courier New" pitchFamily="49" charset="0"/>
                <a:cs typeface="Courier New" pitchFamily="49" charset="0"/>
              </a:rPr>
              <a:t>                    </a:t>
            </a:r>
            <a:r>
              <a:rPr lang="en-US" sz="1800" b="1" dirty="0">
                <a:solidFill>
                  <a:srgbClr val="0000FF"/>
                </a:solidFill>
                <a:latin typeface="Courier New" panose="02070309020205020404" pitchFamily="49" charset="0"/>
              </a:rPr>
              <a:t>and</a:t>
            </a:r>
            <a:r>
              <a:rPr lang="en-US" sz="1800" b="1" kern="0" dirty="0">
                <a:solidFill>
                  <a:srgbClr val="275C0E"/>
                </a:solidFill>
                <a:latin typeface="Courier New" pitchFamily="49" charset="0"/>
                <a:cs typeface="Courier New" pitchFamily="49" charset="0"/>
              </a:rPr>
              <a:t> </a:t>
            </a:r>
            <a:r>
              <a:rPr lang="en-US" sz="1800" b="1" kern="0" dirty="0">
                <a:solidFill>
                  <a:sysClr val="windowText" lastClr="000000"/>
                </a:solidFill>
                <a:latin typeface="Courier New" pitchFamily="49" charset="0"/>
                <a:cs typeface="Courier New" pitchFamily="49" charset="0"/>
              </a:rPr>
              <a:t>c.id </a:t>
            </a:r>
            <a:r>
              <a:rPr lang="en-US" sz="1800" b="1" dirty="0">
                <a:solidFill>
                  <a:srgbClr val="0000FF"/>
                </a:solidFill>
                <a:latin typeface="Courier New" panose="02070309020205020404" pitchFamily="49" charset="0"/>
              </a:rPr>
              <a:t>in</a:t>
            </a:r>
            <a:r>
              <a:rPr lang="en-US" sz="1800" b="1" kern="0" dirty="0">
                <a:solidFill>
                  <a:srgbClr val="275C0E"/>
                </a:solidFill>
                <a:latin typeface="Courier New" pitchFamily="49" charset="0"/>
                <a:cs typeface="Courier New" pitchFamily="49" charset="0"/>
              </a:rPr>
              <a:t> </a:t>
            </a:r>
            <a:r>
              <a:rPr lang="en-US" sz="1800" b="1" dirty="0">
                <a:solidFill>
                  <a:srgbClr val="0000FF"/>
                </a:solidFill>
                <a:latin typeface="Courier New" panose="02070309020205020404" pitchFamily="49" charset="0"/>
              </a:rPr>
              <a:t>( select </a:t>
            </a:r>
            <a:r>
              <a:rPr lang="en-US" sz="1800" b="1" kern="0" dirty="0">
                <a:solidFill>
                  <a:sysClr val="windowText" lastClr="000000"/>
                </a:solidFill>
                <a:latin typeface="Courier New" pitchFamily="49" charset="0"/>
                <a:cs typeface="Courier New" pitchFamily="49" charset="0"/>
              </a:rPr>
              <a:t>id</a:t>
            </a:r>
            <a:r>
              <a:rPr lang="en-US" sz="1800" b="1" kern="0" dirty="0">
                <a:solidFill>
                  <a:srgbClr val="275C0E"/>
                </a:solidFill>
                <a:latin typeface="Courier New" pitchFamily="49" charset="0"/>
                <a:cs typeface="Courier New" pitchFamily="49" charset="0"/>
              </a:rPr>
              <a:t> </a:t>
            </a:r>
            <a:r>
              <a:rPr lang="en-US" sz="1800" b="1" dirty="0">
                <a:solidFill>
                  <a:srgbClr val="0000FF"/>
                </a:solidFill>
                <a:latin typeface="Courier New" panose="02070309020205020404" pitchFamily="49" charset="0"/>
              </a:rPr>
              <a:t>from</a:t>
            </a:r>
            <a:r>
              <a:rPr lang="en-US" sz="1800" b="1" kern="0" dirty="0">
                <a:solidFill>
                  <a:srgbClr val="275C0E"/>
                </a:solidFill>
                <a:latin typeface="Courier New" pitchFamily="49" charset="0"/>
                <a:cs typeface="Courier New" pitchFamily="49" charset="0"/>
              </a:rPr>
              <a:t> </a:t>
            </a:r>
            <a:r>
              <a:rPr lang="en-US" sz="1800" b="1" dirty="0">
                <a:solidFill>
                  <a:srgbClr val="0000FF"/>
                </a:solidFill>
                <a:latin typeface="Courier New" panose="02070309020205020404" pitchFamily="49" charset="0"/>
              </a:rPr>
              <a:t>:</a:t>
            </a:r>
            <a:r>
              <a:rPr lang="en-US" sz="1800" b="1" kern="0" dirty="0" err="1">
                <a:solidFill>
                  <a:sysClr val="windowText" lastClr="000000"/>
                </a:solidFill>
                <a:latin typeface="Courier New" pitchFamily="49" charset="0"/>
                <a:cs typeface="Courier New" pitchFamily="49" charset="0"/>
              </a:rPr>
              <a:t>it_customer_id</a:t>
            </a:r>
            <a:r>
              <a:rPr lang="en-US" sz="1800" b="1" kern="0" dirty="0">
                <a:solidFill>
                  <a:srgbClr val="275C0E"/>
                </a:solidFill>
                <a:latin typeface="Courier New" pitchFamily="49" charset="0"/>
                <a:cs typeface="Courier New" pitchFamily="49" charset="0"/>
              </a:rPr>
              <a:t> </a:t>
            </a:r>
            <a:r>
              <a:rPr lang="en-US" sz="1800" b="1" dirty="0">
                <a:solidFill>
                  <a:srgbClr val="0000FF"/>
                </a:solidFill>
                <a:latin typeface="Courier New" panose="02070309020205020404" pitchFamily="49" charset="0"/>
              </a:rPr>
              <a:t>)</a:t>
            </a:r>
            <a:br>
              <a:rPr lang="en-US" sz="1800" b="1" dirty="0">
                <a:solidFill>
                  <a:srgbClr val="0000FF"/>
                </a:solidFill>
                <a:latin typeface="Courier New" panose="02070309020205020404" pitchFamily="49" charset="0"/>
              </a:rPr>
            </a:br>
            <a:r>
              <a:rPr lang="en-US" sz="1800" b="1" dirty="0">
                <a:solidFill>
                  <a:srgbClr val="0000FF"/>
                </a:solidFill>
                <a:latin typeface="Courier New" panose="02070309020205020404" pitchFamily="49" charset="0"/>
              </a:rPr>
              <a:t>                  group by </a:t>
            </a:r>
            <a:r>
              <a:rPr lang="de-DE" sz="1800" b="1" dirty="0">
                <a:solidFill>
                  <a:srgbClr val="000000"/>
                </a:solidFill>
                <a:highlight>
                  <a:srgbClr val="E8F2FE"/>
                </a:highlight>
                <a:latin typeface="Courier New" panose="02070309020205020404" pitchFamily="49" charset="0"/>
              </a:rPr>
              <a:t>c</a:t>
            </a:r>
            <a:r>
              <a:rPr lang="de-DE" sz="1800" b="1" dirty="0">
                <a:solidFill>
                  <a:srgbClr val="0000FF"/>
                </a:solidFill>
                <a:highlight>
                  <a:srgbClr val="E8F2FE"/>
                </a:highlight>
                <a:latin typeface="Courier New" panose="02070309020205020404" pitchFamily="49" charset="0"/>
              </a:rPr>
              <a:t>.</a:t>
            </a:r>
            <a:r>
              <a:rPr lang="de-DE" sz="1800" b="1" dirty="0">
                <a:solidFill>
                  <a:srgbClr val="000000"/>
                </a:solidFill>
                <a:highlight>
                  <a:srgbClr val="E8F2FE"/>
                </a:highlight>
                <a:latin typeface="Courier New" panose="02070309020205020404" pitchFamily="49" charset="0"/>
              </a:rPr>
              <a:t>id</a:t>
            </a:r>
            <a:r>
              <a:rPr lang="de-DE" sz="1800" b="1" dirty="0">
                <a:solidFill>
                  <a:srgbClr val="0000FF"/>
                </a:solidFill>
                <a:highlight>
                  <a:srgbClr val="E8F2FE"/>
                </a:highlight>
                <a:latin typeface="Courier New" panose="02070309020205020404" pitchFamily="49" charset="0"/>
              </a:rPr>
              <a:t>, </a:t>
            </a:r>
            <a:r>
              <a:rPr lang="de-DE" sz="1800" b="1" dirty="0">
                <a:solidFill>
                  <a:srgbClr val="000000"/>
                </a:solidFill>
                <a:highlight>
                  <a:srgbClr val="E8F2FE"/>
                </a:highlight>
                <a:latin typeface="Courier New" panose="02070309020205020404" pitchFamily="49" charset="0"/>
              </a:rPr>
              <a:t>c</a:t>
            </a:r>
            <a:r>
              <a:rPr lang="de-DE" sz="1800" b="1" dirty="0">
                <a:solidFill>
                  <a:srgbClr val="0000FF"/>
                </a:solidFill>
                <a:highlight>
                  <a:srgbClr val="E8F2FE"/>
                </a:highlight>
                <a:latin typeface="Courier New" panose="02070309020205020404" pitchFamily="49" charset="0"/>
              </a:rPr>
              <a:t>.</a:t>
            </a:r>
            <a:r>
              <a:rPr lang="de-DE" sz="1800" b="1" dirty="0">
                <a:solidFill>
                  <a:srgbClr val="000000"/>
                </a:solidFill>
                <a:highlight>
                  <a:srgbClr val="E8F2FE"/>
                </a:highlight>
                <a:latin typeface="Courier New" panose="02070309020205020404" pitchFamily="49" charset="0"/>
              </a:rPr>
              <a:t>name</a:t>
            </a:r>
            <a:r>
              <a:rPr lang="en-US" sz="1800" b="1" dirty="0">
                <a:solidFill>
                  <a:srgbClr val="0000FF"/>
                </a:solidFill>
                <a:latin typeface="Courier New" panose="02070309020205020404" pitchFamily="49" charset="0"/>
              </a:rPr>
              <a:t>;</a:t>
            </a:r>
          </a:p>
          <a:p>
            <a:r>
              <a:rPr lang="en-US" sz="1800" b="1" kern="0" dirty="0">
                <a:solidFill>
                  <a:srgbClr val="FFFFFF">
                    <a:lumMod val="50000"/>
                  </a:srgbClr>
                </a:solidFill>
                <a:latin typeface="Courier New" pitchFamily="49" charset="0"/>
                <a:cs typeface="Courier New" pitchFamily="49" charset="0"/>
              </a:rPr>
              <a:t> -- calculate return table</a:t>
            </a:r>
            <a:r>
              <a:rPr lang="en-US" sz="1800" b="1" kern="0" dirty="0">
                <a:solidFill>
                  <a:srgbClr val="C00000"/>
                </a:solidFill>
                <a:latin typeface="Courier New" pitchFamily="49" charset="0"/>
                <a:cs typeface="Courier New" pitchFamily="49" charset="0"/>
              </a:rPr>
              <a:t/>
            </a:r>
            <a:br>
              <a:rPr lang="en-US" sz="1800" b="1" kern="0" dirty="0">
                <a:solidFill>
                  <a:srgbClr val="C00000"/>
                </a:solidFill>
                <a:latin typeface="Courier New" pitchFamily="49" charset="0"/>
                <a:cs typeface="Courier New" pitchFamily="49" charset="0"/>
              </a:rPr>
            </a:br>
            <a:r>
              <a:rPr lang="de-DE" sz="1800" b="1" dirty="0">
                <a:solidFill>
                  <a:srgbClr val="0000FF"/>
                </a:solidFill>
                <a:latin typeface="Courier New" panose="02070309020205020404" pitchFamily="49" charset="0"/>
              </a:rPr>
              <a:t>  </a:t>
            </a:r>
            <a:r>
              <a:rPr lang="de-DE" sz="1800" b="1" dirty="0" err="1">
                <a:solidFill>
                  <a:srgbClr val="000000"/>
                </a:solidFill>
                <a:latin typeface="Courier New" panose="02070309020205020404" pitchFamily="49" charset="0"/>
              </a:rPr>
              <a:t>et_classification</a:t>
            </a:r>
            <a:r>
              <a:rPr lang="de-DE" sz="1800" b="1" dirty="0">
                <a:solidFill>
                  <a:srgbClr val="0000FF"/>
                </a:solidFill>
                <a:latin typeface="Courier New" panose="02070309020205020404" pitchFamily="49" charset="0"/>
              </a:rPr>
              <a:t> = </a:t>
            </a:r>
            <a:r>
              <a:rPr lang="de-DE" sz="1800" b="1" dirty="0" err="1">
                <a:solidFill>
                  <a:srgbClr val="0000FF"/>
                </a:solidFill>
                <a:latin typeface="Courier New" panose="02070309020205020404" pitchFamily="49" charset="0"/>
              </a:rPr>
              <a:t>select</a:t>
            </a:r>
            <a:r>
              <a:rPr lang="de-DE" sz="1800" b="1" dirty="0">
                <a:solidFill>
                  <a:srgbClr val="0000FF"/>
                </a:solidFill>
                <a:latin typeface="Courier New" panose="02070309020205020404" pitchFamily="49" charset="0"/>
              </a:rPr>
              <a:t> </a:t>
            </a:r>
            <a:r>
              <a:rPr lang="de-DE" sz="1800" b="1" dirty="0" err="1">
                <a:solidFill>
                  <a:srgbClr val="000000"/>
                </a:solidFill>
                <a:latin typeface="Courier New" panose="02070309020205020404" pitchFamily="49" charset="0"/>
              </a:rPr>
              <a:t>id</a:t>
            </a:r>
            <a:r>
              <a:rPr lang="de-DE" sz="1800" b="1" dirty="0">
                <a:solidFill>
                  <a:srgbClr val="0000FF"/>
                </a:solidFill>
                <a:latin typeface="Courier New" panose="02070309020205020404" pitchFamily="49" charset="0"/>
              </a:rPr>
              <a:t>, </a:t>
            </a:r>
            <a:r>
              <a:rPr lang="de-DE" sz="1800" b="1" dirty="0" err="1">
                <a:solidFill>
                  <a:srgbClr val="000000"/>
                </a:solidFill>
                <a:latin typeface="Courier New" panose="02070309020205020404" pitchFamily="49" charset="0"/>
              </a:rPr>
              <a:t>name</a:t>
            </a:r>
            <a:r>
              <a:rPr lang="de-DE" sz="1800" b="1" dirty="0">
                <a:solidFill>
                  <a:srgbClr val="0000FF"/>
                </a:solidFill>
                <a:latin typeface="Courier New" panose="02070309020205020404" pitchFamily="49" charset="0"/>
              </a:rPr>
              <a:t>,</a:t>
            </a:r>
          </a:p>
          <a:p>
            <a:r>
              <a:rPr lang="en-US" sz="1800" b="1" dirty="0">
                <a:solidFill>
                  <a:srgbClr val="0000FF"/>
                </a:solidFill>
                <a:latin typeface="Courier New" panose="02070309020205020404" pitchFamily="49" charset="0"/>
              </a:rPr>
              <a:t>                             case when </a:t>
            </a:r>
            <a:r>
              <a:rPr lang="en-US" sz="1800" b="1" dirty="0" err="1">
                <a:solidFill>
                  <a:srgbClr val="000000"/>
                </a:solidFill>
                <a:latin typeface="Courier New" panose="02070309020205020404" pitchFamily="49" charset="0"/>
              </a:rPr>
              <a:t>flight_count</a:t>
            </a:r>
            <a:r>
              <a:rPr lang="en-US" sz="1800" b="1" dirty="0">
                <a:solidFill>
                  <a:srgbClr val="0000FF"/>
                </a:solidFill>
                <a:latin typeface="Courier New" panose="02070309020205020404" pitchFamily="49" charset="0"/>
              </a:rPr>
              <a:t> &gt; :</a:t>
            </a:r>
            <a:r>
              <a:rPr lang="en-US" sz="1800" b="1" dirty="0" err="1">
                <a:solidFill>
                  <a:srgbClr val="000000"/>
                </a:solidFill>
                <a:latin typeface="Courier New" panose="02070309020205020404" pitchFamily="49" charset="0"/>
              </a:rPr>
              <a:t>lc_upper_threshold</a:t>
            </a:r>
            <a:r>
              <a:rPr lang="en-US" sz="1800" b="1" dirty="0">
                <a:solidFill>
                  <a:srgbClr val="0000FF"/>
                </a:solidFill>
                <a:latin typeface="Courier New" panose="02070309020205020404" pitchFamily="49" charset="0"/>
              </a:rPr>
              <a:t> then </a:t>
            </a:r>
            <a:r>
              <a:rPr lang="en-US" sz="1800" b="1" dirty="0">
                <a:solidFill>
                  <a:srgbClr val="008000"/>
                </a:solidFill>
                <a:latin typeface="Courier New" panose="02070309020205020404" pitchFamily="49" charset="0"/>
              </a:rPr>
              <a:t>1 …</a:t>
            </a:r>
          </a:p>
          <a:p>
            <a:r>
              <a:rPr lang="de-DE" sz="1800" b="1" dirty="0">
                <a:solidFill>
                  <a:srgbClr val="0000FF"/>
                </a:solidFill>
                <a:latin typeface="Courier New" panose="02070309020205020404" pitchFamily="49" charset="0"/>
              </a:rPr>
              <a:t>                        </a:t>
            </a:r>
            <a:r>
              <a:rPr lang="de-DE" sz="1800" b="1" dirty="0" err="1">
                <a:solidFill>
                  <a:srgbClr val="0000FF"/>
                </a:solidFill>
                <a:latin typeface="Courier New" panose="02070309020205020404" pitchFamily="49" charset="0"/>
              </a:rPr>
              <a:t>from</a:t>
            </a:r>
            <a:r>
              <a:rPr lang="de-DE" sz="1800" b="1" dirty="0">
                <a:solidFill>
                  <a:srgbClr val="0000FF"/>
                </a:solidFill>
                <a:latin typeface="Courier New" panose="02070309020205020404" pitchFamily="49" charset="0"/>
              </a:rPr>
              <a:t> :</a:t>
            </a:r>
            <a:r>
              <a:rPr lang="de-DE" sz="1800" b="1" dirty="0" err="1">
                <a:solidFill>
                  <a:srgbClr val="000000"/>
                </a:solidFill>
                <a:latin typeface="Courier New" panose="02070309020205020404" pitchFamily="49" charset="0"/>
              </a:rPr>
              <a:t>lt_customers</a:t>
            </a:r>
            <a:r>
              <a:rPr lang="de-DE" sz="1800" b="1" dirty="0">
                <a:solidFill>
                  <a:srgbClr val="000000"/>
                </a:solidFill>
                <a:latin typeface="Courier New" panose="02070309020205020404" pitchFamily="49" charset="0"/>
              </a:rPr>
              <a:t> …</a:t>
            </a:r>
          </a:p>
          <a:p>
            <a:r>
              <a:rPr lang="en-US" sz="1800" b="1" dirty="0">
                <a:solidFill>
                  <a:srgbClr val="0000FF"/>
                </a:solidFill>
                <a:latin typeface="Courier New" panose="02070309020205020404" pitchFamily="49" charset="0"/>
              </a:rPr>
              <a:t>ENDMETHOD.</a:t>
            </a:r>
          </a:p>
        </p:txBody>
      </p:sp>
    </p:spTree>
    <p:extLst>
      <p:ext uri="{BB962C8B-B14F-4D97-AF65-F5344CB8AC3E}">
        <p14:creationId xmlns:p14="http://schemas.microsoft.com/office/powerpoint/2010/main" val="40183227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8" name="Picture 8" descr="Download Free png Spider Sense Spider Man - Spider Man Comic Png Free PNG  Images ... - DLPNG.co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83757" y="71200"/>
            <a:ext cx="7711440" cy="672236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xmlns=""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4" name="Title 3">
            <a:extLst>
              <a:ext uri="{FF2B5EF4-FFF2-40B4-BE49-F238E27FC236}">
                <a16:creationId xmlns:a16="http://schemas.microsoft.com/office/drawing/2014/main" xmlns="" id="{F07FC580-E2AB-4C55-8C95-D5E077A1D127}"/>
              </a:ext>
            </a:extLst>
          </p:cNvPr>
          <p:cNvSpPr txBox="1">
            <a:spLocks/>
          </p:cNvSpPr>
          <p:nvPr/>
        </p:nvSpPr>
        <p:spPr>
          <a:xfrm>
            <a:off x="414164" y="3410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Exercise </a:t>
            </a:r>
          </a:p>
        </p:txBody>
      </p:sp>
      <p:sp>
        <p:nvSpPr>
          <p:cNvPr id="8" name="Rectangle 7"/>
          <p:cNvSpPr/>
          <p:nvPr/>
        </p:nvSpPr>
        <p:spPr>
          <a:xfrm>
            <a:off x="463826" y="1084224"/>
            <a:ext cx="9819861" cy="400110"/>
          </a:xfrm>
          <a:prstGeom prst="rect">
            <a:avLst/>
          </a:prstGeom>
        </p:spPr>
        <p:txBody>
          <a:bodyPr wrap="square">
            <a:spAutoFit/>
          </a:bodyPr>
          <a:lstStyle/>
          <a:p>
            <a:r>
              <a:rPr lang="en-US" sz="2000" dirty="0" smtClean="0"/>
              <a:t> </a:t>
            </a:r>
            <a:r>
              <a:rPr lang="en-US" sz="2000" dirty="0" smtClean="0">
                <a:hlinkClick r:id="rId4"/>
              </a:rPr>
              <a:t>AMDP Code</a:t>
            </a:r>
            <a:endParaRPr lang="en-US" sz="2000" dirty="0"/>
          </a:p>
        </p:txBody>
      </p:sp>
    </p:spTree>
    <p:extLst>
      <p:ext uri="{BB962C8B-B14F-4D97-AF65-F5344CB8AC3E}">
        <p14:creationId xmlns:p14="http://schemas.microsoft.com/office/powerpoint/2010/main" val="21272876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5121565" y="2468537"/>
            <a:ext cx="3999345"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8000" b="1" dirty="0"/>
              <a:t>Break</a:t>
            </a:r>
            <a:endParaRPr lang="en-US" b="1" dirty="0"/>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026" name="Picture 2" descr="Coffee break line icon clock and cup Royalty Free Vector">
            <a:extLst>
              <a:ext uri="{FF2B5EF4-FFF2-40B4-BE49-F238E27FC236}">
                <a16:creationId xmlns:a16="http://schemas.microsoft.com/office/drawing/2014/main" xmlns="" id="{ECB33168-3F45-4992-99CB-0ADDAF54E894}"/>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4176" b="11918"/>
          <a:stretch/>
        </p:blipFill>
        <p:spPr bwMode="auto">
          <a:xfrm>
            <a:off x="2634730" y="1969714"/>
            <a:ext cx="2436034" cy="220749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xmlns=""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Tree>
    <p:extLst>
      <p:ext uri="{BB962C8B-B14F-4D97-AF65-F5344CB8AC3E}">
        <p14:creationId xmlns:p14="http://schemas.microsoft.com/office/powerpoint/2010/main" val="3579690782"/>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5992</TotalTime>
  <Words>2136</Words>
  <Application>Microsoft Office PowerPoint</Application>
  <PresentationFormat>Widescreen</PresentationFormat>
  <Paragraphs>263</Paragraphs>
  <Slides>24</Slides>
  <Notes>7</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24</vt:i4>
      </vt:variant>
    </vt:vector>
  </HeadingPairs>
  <TitlesOfParts>
    <vt:vector size="37" baseType="lpstr">
      <vt:lpstr>Arial Unicode MS</vt:lpstr>
      <vt:lpstr>arial</vt:lpstr>
      <vt:lpstr>arial</vt:lpstr>
      <vt:lpstr>Avenir Black</vt:lpstr>
      <vt:lpstr>Avenir Book</vt:lpstr>
      <vt:lpstr>Avenir Light</vt:lpstr>
      <vt:lpstr>Calibri</vt:lpstr>
      <vt:lpstr>Calibri Light</vt:lpstr>
      <vt:lpstr>Candara</vt:lpstr>
      <vt:lpstr>Cooper Black</vt:lpstr>
      <vt:lpstr>Courier New</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sc</cp:lastModifiedBy>
  <cp:revision>547</cp:revision>
  <dcterms:created xsi:type="dcterms:W3CDTF">2016-07-10T03:33:26Z</dcterms:created>
  <dcterms:modified xsi:type="dcterms:W3CDTF">2021-05-18T04:53:36Z</dcterms:modified>
</cp:coreProperties>
</file>